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62" r:id="rId3"/>
    <p:sldId id="312" r:id="rId4"/>
    <p:sldId id="313" r:id="rId5"/>
    <p:sldId id="316" r:id="rId6"/>
    <p:sldId id="311" r:id="rId7"/>
  </p:sldIdLst>
  <p:sldSz cx="12192000" cy="6858000"/>
  <p:notesSz cx="6797675" cy="9926638"/>
  <p:embeddedFontLst>
    <p:embeddedFont>
      <p:font typeface="맑은 고딕" panose="020B0503020000020004" pitchFamily="50" charset="-127"/>
      <p:regular r:id="rId9"/>
      <p:bold r:id="rId10"/>
    </p:embeddedFont>
    <p:embeddedFont>
      <p:font typeface="SUIT ExtraBold" pitchFamily="2" charset="-127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86" userDrawn="1">
          <p15:clr>
            <a:srgbClr val="A4A3A4"/>
          </p15:clr>
        </p15:guide>
        <p15:guide id="2" pos="3817" userDrawn="1">
          <p15:clr>
            <a:srgbClr val="A4A3A4"/>
          </p15:clr>
        </p15:guide>
        <p15:guide id="3" pos="234" userDrawn="1">
          <p15:clr>
            <a:srgbClr val="A4A3A4"/>
          </p15:clr>
        </p15:guide>
        <p15:guide id="4" pos="7446" userDrawn="1">
          <p15:clr>
            <a:srgbClr val="A4A3A4"/>
          </p15:clr>
        </p15:guide>
        <p15:guide id="5" orient="horz" pos="40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3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95E0"/>
    <a:srgbClr val="1B4E73"/>
    <a:srgbClr val="297558"/>
    <a:srgbClr val="41B3C2"/>
    <a:srgbClr val="F2F2F2"/>
    <a:srgbClr val="32916C"/>
    <a:srgbClr val="2F8793"/>
    <a:srgbClr val="C8E4E6"/>
    <a:srgbClr val="4B9CA3"/>
    <a:srgbClr val="D4F0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11" autoAdjust="0"/>
    <p:restoredTop sz="96076" autoAdjust="0"/>
  </p:normalViewPr>
  <p:slideViewPr>
    <p:cSldViewPr snapToGrid="0">
      <p:cViewPr varScale="1">
        <p:scale>
          <a:sx n="91" d="100"/>
          <a:sy n="91" d="100"/>
        </p:scale>
        <p:origin x="90" y="624"/>
      </p:cViewPr>
      <p:guideLst>
        <p:guide orient="horz" pos="686"/>
        <p:guide pos="3817"/>
        <p:guide pos="234"/>
        <p:guide pos="7446"/>
        <p:guide orient="horz" pos="409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1-29T01:27:47.458" idx="1">
    <p:pos x="2210" y="1848"/>
    <p:text>Dead time이랑 이동 평균 합쳤음. 너무 글만 있으면 딱딱해 보여서 밑에 칸 비워놈.</p:text>
    <p:extLst>
      <p:ext uri="{C676402C-5697-4E1C-873F-D02D1690AC5C}">
        <p15:threadingInfo xmlns:p15="http://schemas.microsoft.com/office/powerpoint/2012/main" timeZoneBias="-540"/>
      </p:ext>
    </p:extLst>
  </p:cm>
  <p:cm authorId="1" dt="2024-11-29T01:29:43.407" idx="2">
    <p:pos x="2210" y="1984"/>
    <p:text>위에 HSV 추출 + ROI도.</p:text>
    <p:extLst>
      <p:ext uri="{C676402C-5697-4E1C-873F-D02D1690AC5C}">
        <p15:threadingInfo xmlns:p15="http://schemas.microsoft.com/office/powerpoint/2012/main" timeZoneBias="-540">
          <p15:parentCm authorId="1" idx="1"/>
        </p15:threadingInfo>
      </p:ext>
    </p:extLst>
  </p:cm>
  <p:cm authorId="1" dt="2024-11-29T01:30:16.002" idx="3">
    <p:pos x="2210" y="2120"/>
    <p:text>이미지 하나 정도 넣어주면 좋겠슴다.</p:text>
    <p:extLst>
      <p:ext uri="{C676402C-5697-4E1C-873F-D02D1690AC5C}">
        <p15:threadingInfo xmlns:p15="http://schemas.microsoft.com/office/powerpoint/2012/main" timeZoneBias="-540">
          <p15:parentCm authorId="1" idx="1"/>
        </p15:threadingInfo>
      </p:ext>
    </p:extLst>
  </p:cm>
</p:cmLst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5"/>
          </a:xfrm>
          <a:prstGeom prst="rect">
            <a:avLst/>
          </a:prstGeom>
        </p:spPr>
        <p:txBody>
          <a:bodyPr vert="horz" lIns="99057" tIns="49528" rIns="99057" bIns="4952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5" y="0"/>
            <a:ext cx="2945659" cy="498055"/>
          </a:xfrm>
          <a:prstGeom prst="rect">
            <a:avLst/>
          </a:prstGeom>
        </p:spPr>
        <p:txBody>
          <a:bodyPr vert="horz" lIns="99057" tIns="49528" rIns="99057" bIns="49528" rtlCol="0"/>
          <a:lstStyle>
            <a:lvl1pPr algn="r">
              <a:defRPr sz="1300"/>
            </a:lvl1pPr>
          </a:lstStyle>
          <a:p>
            <a:fld id="{5611AE5B-9236-43AB-8644-F6F29823F99F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57" tIns="49528" rIns="99057" bIns="4952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9057" tIns="49528" rIns="99057" bIns="49528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7"/>
            <a:ext cx="2945659" cy="498054"/>
          </a:xfrm>
          <a:prstGeom prst="rect">
            <a:avLst/>
          </a:prstGeom>
        </p:spPr>
        <p:txBody>
          <a:bodyPr vert="horz" lIns="99057" tIns="49528" rIns="99057" bIns="4952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5" y="9428587"/>
            <a:ext cx="2945659" cy="498054"/>
          </a:xfrm>
          <a:prstGeom prst="rect">
            <a:avLst/>
          </a:prstGeom>
        </p:spPr>
        <p:txBody>
          <a:bodyPr vert="horz" lIns="99057" tIns="49528" rIns="99057" bIns="49528" rtlCol="0" anchor="b"/>
          <a:lstStyle>
            <a:lvl1pPr algn="r">
              <a:defRPr sz="1300"/>
            </a:lvl1pPr>
          </a:lstStyle>
          <a:p>
            <a:fld id="{580F3C25-E8D0-4361-9D50-629D9D178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434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FA11F1AF-3E65-1ABC-D658-66EA21EF48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06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FA11F1AF-3E65-1ABC-D658-66EA21EF48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96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블루, 일렉트릭 블루, 마조렐 블루이(가) 표시된 사진&#10;&#10;자동 생성된 설명">
            <a:extLst>
              <a:ext uri="{FF2B5EF4-FFF2-40B4-BE49-F238E27FC236}">
                <a16:creationId xmlns:a16="http://schemas.microsoft.com/office/drawing/2014/main" id="{C8B274F3-C0D4-FC75-8CC2-3E2530A048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77143"/>
          </a:xfrm>
          <a:prstGeom prst="rect">
            <a:avLst/>
          </a:prstGeom>
        </p:spPr>
      </p:pic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C8F96459-EF90-AC7E-89FE-7964D0625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22074" y="6625186"/>
            <a:ext cx="347852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lvl1pPr algn="ctr">
              <a:defRPr lang="ko-KR" altLang="en-US" sz="9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UIT" pitchFamily="2" charset="-127"/>
                <a:ea typeface="SUIT" pitchFamily="2" charset="-127"/>
              </a:defRPr>
            </a:lvl1pPr>
          </a:lstStyle>
          <a:p>
            <a:pPr fontAlgn="base"/>
            <a:r>
              <a:rPr lang="en-US" altLang="ko-KR"/>
              <a:t>- </a:t>
            </a:r>
            <a:fld id="{940A8661-EEAD-44B0-B86C-FCDA90717B02}" type="slidenum">
              <a:rPr lang="en-US" altLang="ko-KR" smtClean="0"/>
              <a:pPr fontAlgn="base"/>
              <a:t>‹#›</a:t>
            </a:fld>
            <a:r>
              <a:rPr lang="en-US" altLang="ko-KR"/>
              <a:t> -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F22C46-3F14-CA1C-7318-75E0DCCED603}"/>
              </a:ext>
            </a:extLst>
          </p:cNvPr>
          <p:cNvSpPr txBox="1"/>
          <p:nvPr/>
        </p:nvSpPr>
        <p:spPr>
          <a:xfrm>
            <a:off x="109091" y="6625186"/>
            <a:ext cx="1077218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fontAlgn="base"/>
            <a:r>
              <a:rPr lang="en-US" altLang="ko-KR" sz="9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UIT" pitchFamily="2" charset="-127"/>
                <a:ea typeface="SUIT" pitchFamily="2" charset="-127"/>
              </a:rPr>
              <a:t>2024 </a:t>
            </a:r>
            <a:r>
              <a:rPr lang="ko-KR" altLang="en-US" sz="9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UIT" pitchFamily="2" charset="-127"/>
                <a:ea typeface="SUIT" pitchFamily="2" charset="-127"/>
              </a:rPr>
              <a:t>국방 </a:t>
            </a:r>
            <a:r>
              <a:rPr lang="en-US" altLang="ko-KR" sz="9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UIT" pitchFamily="2" charset="-127"/>
                <a:ea typeface="SUIT" pitchFamily="2" charset="-127"/>
              </a:rPr>
              <a:t>AI </a:t>
            </a:r>
            <a:r>
              <a:rPr lang="ko-KR" altLang="en-US" sz="9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UIT" pitchFamily="2" charset="-127"/>
                <a:ea typeface="SUIT" pitchFamily="2" charset="-127"/>
              </a:rPr>
              <a:t>경진대회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69DAC3-30DD-002B-DC0C-FD9309022957}"/>
              </a:ext>
            </a:extLst>
          </p:cNvPr>
          <p:cNvSpPr txBox="1"/>
          <p:nvPr/>
        </p:nvSpPr>
        <p:spPr>
          <a:xfrm>
            <a:off x="10959203" y="6625186"/>
            <a:ext cx="1123706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r" fontAlgn="base"/>
            <a:r>
              <a:rPr lang="ko-KR" altLang="en-US" sz="9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UIT" pitchFamily="2" charset="-127"/>
                <a:ea typeface="SUIT" pitchFamily="2" charset="-127"/>
              </a:rPr>
              <a:t>오늘의 도전</a:t>
            </a:r>
            <a:r>
              <a:rPr lang="en-US" altLang="ko-KR" sz="9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UIT" pitchFamily="2" charset="-127"/>
                <a:ea typeface="SUIT" pitchFamily="2" charset="-127"/>
              </a:rPr>
              <a:t>, </a:t>
            </a:r>
            <a:r>
              <a:rPr lang="ko-KR" altLang="en-US" sz="9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UIT" pitchFamily="2" charset="-127"/>
                <a:ea typeface="SUIT" pitchFamily="2" charset="-127"/>
              </a:rPr>
              <a:t>내일의 국방</a:t>
            </a:r>
          </a:p>
        </p:txBody>
      </p:sp>
    </p:spTree>
    <p:extLst>
      <p:ext uri="{BB962C8B-B14F-4D97-AF65-F5344CB8AC3E}">
        <p14:creationId xmlns:p14="http://schemas.microsoft.com/office/powerpoint/2010/main" val="492827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44990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A81747C-2051-28BB-D63A-71447FEBE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3844A9-A98F-33EF-FABD-C7AD73C39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45762F-6A03-FB15-5E51-A065EE65E7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C3D3AE-9EF6-D046-8971-2F456B1B6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DD8B2A-F037-0903-DD69-FD7A23143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0A8661-EEAD-44B0-B86C-FCDA90717B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642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49" r:id="rId3"/>
    <p:sldLayoutId id="2147483651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3220EA5-FD67-839B-8D59-C0D9F2EA2189}"/>
              </a:ext>
            </a:extLst>
          </p:cNvPr>
          <p:cNvSpPr/>
          <p:nvPr/>
        </p:nvSpPr>
        <p:spPr>
          <a:xfrm>
            <a:off x="940994" y="1861105"/>
            <a:ext cx="7555305" cy="971792"/>
          </a:xfrm>
          <a:prstGeom prst="roundRect">
            <a:avLst>
              <a:gd name="adj" fmla="val 50000"/>
            </a:avLst>
          </a:prstGeom>
          <a:solidFill>
            <a:srgbClr val="FFBC1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82C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  <a:latin typeface="비트로 코어 TTF" pitchFamily="2" charset="-127"/>
                <a:ea typeface="비트로 코어 TTF" pitchFamily="2" charset="-127"/>
              </a:rPr>
              <a:t>2024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82C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  <a:latin typeface="비트로 코어 TTF" pitchFamily="2" charset="-127"/>
                <a:ea typeface="비트로 코어 TTF" pitchFamily="2" charset="-127"/>
              </a:rPr>
              <a:t>국방 </a:t>
            </a:r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82C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  <a:latin typeface="비트로 코어 TTF" pitchFamily="2" charset="-127"/>
                <a:ea typeface="비트로 코어 TTF" pitchFamily="2" charset="-127"/>
              </a:rPr>
              <a:t>AI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82C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  <a:latin typeface="비트로 코어 TTF" pitchFamily="2" charset="-127"/>
                <a:ea typeface="비트로 코어 TTF" pitchFamily="2" charset="-127"/>
              </a:rPr>
              <a:t>경진대회</a:t>
            </a:r>
          </a:p>
        </p:txBody>
      </p:sp>
      <p:sp>
        <p:nvSpPr>
          <p:cNvPr id="9" name="제목 5">
            <a:extLst>
              <a:ext uri="{FF2B5EF4-FFF2-40B4-BE49-F238E27FC236}">
                <a16:creationId xmlns:a16="http://schemas.microsoft.com/office/drawing/2014/main" id="{04FCB660-2344-0E8B-4DAB-CEB5A67DA7A5}"/>
              </a:ext>
            </a:extLst>
          </p:cNvPr>
          <p:cNvSpPr txBox="1">
            <a:spLocks/>
          </p:cNvSpPr>
          <p:nvPr/>
        </p:nvSpPr>
        <p:spPr>
          <a:xfrm>
            <a:off x="1074345" y="3722565"/>
            <a:ext cx="3865161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ko-KR"/>
            </a:defPPr>
            <a:lvl1pPr fontAlgn="base">
              <a:defRPr sz="3200">
                <a:ln>
                  <a:solidFill>
                    <a:schemeClr val="accent1">
                      <a:alpha val="0"/>
                    </a:schemeClr>
                  </a:solidFill>
                </a:ln>
                <a:latin typeface="비트로 코어 TTF" pitchFamily="2" charset="-127"/>
                <a:ea typeface="비트로 코어 TTF" pitchFamily="2" charset="-127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ko-KR" altLang="en-US" sz="2800" dirty="0" err="1">
                <a:solidFill>
                  <a:srgbClr val="FFBC16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</a:rPr>
              <a:t>팀명</a:t>
            </a:r>
            <a:r>
              <a:rPr lang="ko-KR" altLang="en-US" sz="4000" dirty="0">
                <a:solidFill>
                  <a:schemeClr val="bg1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</a:rPr>
              <a:t> </a:t>
            </a:r>
            <a:r>
              <a:rPr lang="en-US" altLang="ko-KR" sz="4000" dirty="0" smtClean="0">
                <a:solidFill>
                  <a:schemeClr val="bg1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</a:rPr>
              <a:t>TEAM 2003</a:t>
            </a:r>
            <a:endParaRPr lang="ko-KR" altLang="en-US" sz="4000" dirty="0">
              <a:solidFill>
                <a:schemeClr val="bg1"/>
              </a:solidFill>
              <a:effectLst>
                <a:glow rad="63500">
                  <a:schemeClr val="accent2">
                    <a:alpha val="7000"/>
                  </a:schemeClr>
                </a:glow>
              </a:effectLst>
            </a:endParaRPr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EE0D2FCD-618C-F08D-E639-4EBCED363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183479" y="5061083"/>
            <a:ext cx="2003833" cy="4594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A4AD92-4424-8D3B-0F02-7EA2FD7BCAEA}"/>
              </a:ext>
            </a:extLst>
          </p:cNvPr>
          <p:cNvSpPr txBox="1"/>
          <p:nvPr/>
        </p:nvSpPr>
        <p:spPr>
          <a:xfrm>
            <a:off x="1074345" y="124480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SUIT ExtraBold" pitchFamily="2" charset="-127"/>
                <a:ea typeface="SUIT ExtraBold" pitchFamily="2" charset="-127"/>
              </a:rPr>
              <a:t>오늘의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FFFF"/>
                </a:solidFill>
                <a:latin typeface="SUIT ExtraBold" pitchFamily="2" charset="-127"/>
                <a:ea typeface="SUIT ExtraBold" pitchFamily="2" charset="-127"/>
              </a:rPr>
              <a:t>도전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FFFF"/>
                </a:solidFill>
                <a:latin typeface="SUIT ExtraBold" pitchFamily="2" charset="-127"/>
                <a:ea typeface="SUIT ExtraBold" pitchFamily="2" charset="-127"/>
              </a:rPr>
              <a:t>,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SUIT ExtraBold" pitchFamily="2" charset="-127"/>
                <a:ea typeface="SUIT ExtraBold" pitchFamily="2" charset="-127"/>
              </a:rPr>
              <a:t>내일의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FFFF"/>
                </a:solidFill>
                <a:latin typeface="SUIT ExtraBold" pitchFamily="2" charset="-127"/>
                <a:ea typeface="SUIT ExtraBold" pitchFamily="2" charset="-127"/>
              </a:rPr>
              <a:t>국방</a:t>
            </a:r>
          </a:p>
        </p:txBody>
      </p:sp>
      <p:pic>
        <p:nvPicPr>
          <p:cNvPr id="3" name="그림 2" descr="폰트, 그래픽, 그래픽 디자인, 텍스트이(가) 표시된 사진&#10;&#10;자동 생성된 설명">
            <a:extLst>
              <a:ext uri="{FF2B5EF4-FFF2-40B4-BE49-F238E27FC236}">
                <a16:creationId xmlns:a16="http://schemas.microsoft.com/office/drawing/2014/main" id="{D528D259-7B18-BC87-20E2-4AA5ECDB87A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479" y="5745198"/>
            <a:ext cx="2003833" cy="304828"/>
          </a:xfrm>
          <a:prstGeom prst="rect">
            <a:avLst/>
          </a:prstGeom>
        </p:spPr>
      </p:pic>
      <p:pic>
        <p:nvPicPr>
          <p:cNvPr id="7" name="그림 6" descr="텍스트, 폰트, 스크린샷, 그래픽이(가) 표시된 사진&#10;&#10;자동 생성된 설명">
            <a:extLst>
              <a:ext uri="{FF2B5EF4-FFF2-40B4-BE49-F238E27FC236}">
                <a16:creationId xmlns:a16="http://schemas.microsoft.com/office/drawing/2014/main" id="{DACBBD33-DBEF-7F4E-8731-415396AF551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145" y="5788124"/>
            <a:ext cx="2003833" cy="2697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9B88E19-A1ED-F56E-3B22-FCA9E72D3597}"/>
              </a:ext>
            </a:extLst>
          </p:cNvPr>
          <p:cNvSpPr/>
          <p:nvPr/>
        </p:nvSpPr>
        <p:spPr>
          <a:xfrm>
            <a:off x="1094340" y="5125456"/>
            <a:ext cx="902411" cy="3306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rgbClr val="2927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1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SUIT" pitchFamily="2" charset="-127"/>
                <a:ea typeface="SUIT" pitchFamily="2" charset="-127"/>
              </a:rPr>
              <a:t>주 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27126D0-AD52-F82D-2807-B8648DC09149}"/>
              </a:ext>
            </a:extLst>
          </p:cNvPr>
          <p:cNvSpPr/>
          <p:nvPr/>
        </p:nvSpPr>
        <p:spPr>
          <a:xfrm>
            <a:off x="1094340" y="5757679"/>
            <a:ext cx="902411" cy="3306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rgbClr val="2927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1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SUIT" pitchFamily="2" charset="-127"/>
                <a:ea typeface="SUIT" pitchFamily="2" charset="-127"/>
              </a:rPr>
              <a:t>주 관</a:t>
            </a:r>
          </a:p>
        </p:txBody>
      </p:sp>
    </p:spTree>
    <p:extLst>
      <p:ext uri="{BB962C8B-B14F-4D97-AF65-F5344CB8AC3E}">
        <p14:creationId xmlns:p14="http://schemas.microsoft.com/office/powerpoint/2010/main" val="184093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위쪽 모서리 2">
            <a:extLst>
              <a:ext uri="{FF2B5EF4-FFF2-40B4-BE49-F238E27FC236}">
                <a16:creationId xmlns:a16="http://schemas.microsoft.com/office/drawing/2014/main" id="{C7CEB03E-85A7-B734-F140-E68114F3F819}"/>
              </a:ext>
            </a:extLst>
          </p:cNvPr>
          <p:cNvSpPr/>
          <p:nvPr/>
        </p:nvSpPr>
        <p:spPr>
          <a:xfrm rot="5400000">
            <a:off x="73156" y="62646"/>
            <a:ext cx="505538" cy="65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  <a:lumOff val="2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ko-KR" altLang="en-US" sz="2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비트로 코어 TTF" pitchFamily="2" charset="-127"/>
              <a:ea typeface="비트로 코어 TTF" pitchFamily="2" charset="-127"/>
            </a:endParaRPr>
          </a:p>
        </p:txBody>
      </p:sp>
      <p:sp>
        <p:nvSpPr>
          <p:cNvPr id="4" name="제목 5">
            <a:extLst>
              <a:ext uri="{FF2B5EF4-FFF2-40B4-BE49-F238E27FC236}">
                <a16:creationId xmlns:a16="http://schemas.microsoft.com/office/drawing/2014/main" id="{3D1F98B3-7252-0EBB-79D0-2B420CE5F209}"/>
              </a:ext>
            </a:extLst>
          </p:cNvPr>
          <p:cNvSpPr txBox="1">
            <a:spLocks/>
          </p:cNvSpPr>
          <p:nvPr/>
        </p:nvSpPr>
        <p:spPr>
          <a:xfrm>
            <a:off x="811794" y="142350"/>
            <a:ext cx="1333698" cy="49244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ko-KR"/>
            </a:defPPr>
            <a:lvl1pPr fontAlgn="base">
              <a:defRPr sz="3200">
                <a:ln>
                  <a:solidFill>
                    <a:schemeClr val="accent1">
                      <a:alpha val="0"/>
                    </a:schemeClr>
                  </a:solidFill>
                </a:ln>
                <a:latin typeface="비트로 코어 TTF" pitchFamily="2" charset="-127"/>
                <a:ea typeface="비트로 코어 TTF" pitchFamily="2" charset="-127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ko-KR" altLang="en-US" dirty="0">
                <a:solidFill>
                  <a:schemeClr val="bg1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</a:rPr>
              <a:t>팀 소개</a:t>
            </a:r>
          </a:p>
        </p:txBody>
      </p:sp>
      <p:sp>
        <p:nvSpPr>
          <p:cNvPr id="5" name="제목 5">
            <a:extLst>
              <a:ext uri="{FF2B5EF4-FFF2-40B4-BE49-F238E27FC236}">
                <a16:creationId xmlns:a16="http://schemas.microsoft.com/office/drawing/2014/main" id="{F48AEC21-DDFB-1FF5-8A06-B6CBA1F347EE}"/>
              </a:ext>
            </a:extLst>
          </p:cNvPr>
          <p:cNvSpPr txBox="1">
            <a:spLocks/>
          </p:cNvSpPr>
          <p:nvPr/>
        </p:nvSpPr>
        <p:spPr>
          <a:xfrm>
            <a:off x="267415" y="203906"/>
            <a:ext cx="117020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ko-KR"/>
            </a:defPPr>
            <a:lvl1pPr fontAlgn="base">
              <a:defRPr sz="3200">
                <a:ln>
                  <a:solidFill>
                    <a:schemeClr val="accent1">
                      <a:alpha val="0"/>
                    </a:schemeClr>
                  </a:solidFill>
                </a:ln>
                <a:latin typeface="비트로 코어 TTF" pitchFamily="2" charset="-127"/>
                <a:ea typeface="비트로 코어 TTF" pitchFamily="2" charset="-127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algn="ctr"/>
            <a:r>
              <a:rPr lang="en-US" altLang="ko-KR" sz="2400" dirty="0">
                <a:solidFill>
                  <a:srgbClr val="41B3C2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</a:rPr>
              <a:t>Ⅰ</a:t>
            </a:r>
            <a:endParaRPr lang="ko-KR" altLang="en-US" sz="2400" dirty="0">
              <a:solidFill>
                <a:srgbClr val="41B3C2"/>
              </a:solidFill>
              <a:effectLst>
                <a:glow rad="63500">
                  <a:schemeClr val="accent2">
                    <a:alpha val="7000"/>
                  </a:schemeClr>
                </a:glow>
              </a:effectLst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ABF8AD-0A70-C4D1-DC37-EEACC661E582}"/>
              </a:ext>
            </a:extLst>
          </p:cNvPr>
          <p:cNvSpPr/>
          <p:nvPr/>
        </p:nvSpPr>
        <p:spPr>
          <a:xfrm>
            <a:off x="519110" y="538161"/>
            <a:ext cx="85728" cy="85728"/>
          </a:xfrm>
          <a:prstGeom prst="ellipse">
            <a:avLst/>
          </a:prstGeom>
          <a:solidFill>
            <a:srgbClr val="41B3C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36" b="30424"/>
          <a:stretch/>
        </p:blipFill>
        <p:spPr>
          <a:xfrm>
            <a:off x="0" y="729753"/>
            <a:ext cx="12189510" cy="4931213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3509848"/>
            <a:ext cx="12192000" cy="215938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4000">
                <a:srgbClr val="FAFDFE">
                  <a:alpha val="90000"/>
                </a:srgb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1052615" y="4701977"/>
            <a:ext cx="10251164" cy="1602108"/>
            <a:chOff x="1052615" y="4701977"/>
            <a:chExt cx="10251164" cy="1602108"/>
          </a:xfrm>
        </p:grpSpPr>
        <p:grpSp>
          <p:nvGrpSpPr>
            <p:cNvPr id="40" name="그룹 39"/>
            <p:cNvGrpSpPr/>
            <p:nvPr/>
          </p:nvGrpSpPr>
          <p:grpSpPr>
            <a:xfrm>
              <a:off x="1052615" y="4701977"/>
              <a:ext cx="10251164" cy="1602108"/>
              <a:chOff x="1052615" y="4701977"/>
              <a:chExt cx="10251164" cy="1604051"/>
            </a:xfrm>
          </p:grpSpPr>
          <p:grpSp>
            <p:nvGrpSpPr>
              <p:cNvPr id="24" name="그룹 23"/>
              <p:cNvGrpSpPr/>
              <p:nvPr/>
            </p:nvGrpSpPr>
            <p:grpSpPr>
              <a:xfrm>
                <a:off x="1052615" y="4701977"/>
                <a:ext cx="10251164" cy="1604051"/>
                <a:chOff x="1035030" y="4710769"/>
                <a:chExt cx="10251164" cy="1604051"/>
              </a:xfrm>
            </p:grpSpPr>
            <p:grpSp>
              <p:nvGrpSpPr>
                <p:cNvPr id="23" name="그룹 22"/>
                <p:cNvGrpSpPr/>
                <p:nvPr/>
              </p:nvGrpSpPr>
              <p:grpSpPr>
                <a:xfrm>
                  <a:off x="1035030" y="4710769"/>
                  <a:ext cx="9937770" cy="1527396"/>
                  <a:chOff x="1035030" y="4710769"/>
                  <a:chExt cx="9937770" cy="1527396"/>
                </a:xfrm>
              </p:grpSpPr>
              <p:grpSp>
                <p:nvGrpSpPr>
                  <p:cNvPr id="2" name="그룹 1"/>
                  <p:cNvGrpSpPr/>
                  <p:nvPr/>
                </p:nvGrpSpPr>
                <p:grpSpPr>
                  <a:xfrm>
                    <a:off x="1035030" y="4710769"/>
                    <a:ext cx="9937770" cy="1048405"/>
                    <a:chOff x="870654" y="4764223"/>
                    <a:chExt cx="10512220" cy="598796"/>
                  </a:xfrm>
                </p:grpSpPr>
                <p:sp>
                  <p:nvSpPr>
                    <p:cNvPr id="9" name="제목 5">
                      <a:extLst>
                        <a:ext uri="{FF2B5EF4-FFF2-40B4-BE49-F238E27FC236}">
                          <a16:creationId xmlns:a16="http://schemas.microsoft.com/office/drawing/2014/main" id="{3D1F98B3-7252-0EBB-79D0-2B420CE5F209}"/>
                        </a:ext>
                      </a:extLst>
                    </p:cNvPr>
                    <p:cNvSpPr txBox="1">
                      <a:spLocks/>
                    </p:cNvSpPr>
                    <p:nvPr/>
                  </p:nvSpPr>
                  <p:spPr>
                    <a:xfrm>
                      <a:off x="5525748" y="4764224"/>
                      <a:ext cx="1231106" cy="492443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 anchor="ctr">
                      <a:spAutoFit/>
                    </a:bodyPr>
                    <a:lstStyle>
                      <a:defPPr>
                        <a:defRPr lang="ko-KR"/>
                      </a:defPPr>
                      <a:lvl1pPr fontAlgn="base">
                        <a:defRPr sz="320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latin typeface="비트로 코어 TTF" pitchFamily="2" charset="-127"/>
                          <a:ea typeface="비트로 코어 TTF" pitchFamily="2" charset="-127"/>
                        </a:defRPr>
                      </a:lvl1pPr>
                      <a:lvl2pPr>
                        <a:defRPr/>
                      </a:lvl2pPr>
                      <a:lvl3pPr>
                        <a:defRPr/>
                      </a:lvl3pPr>
                      <a:lvl4pPr>
                        <a:defRPr/>
                      </a:lvl4pPr>
                      <a:lvl5pPr>
                        <a:defRPr/>
                      </a:lvl5pPr>
                      <a:lvl6pPr>
                        <a:defRPr/>
                      </a:lvl6pPr>
                      <a:lvl7pPr>
                        <a:defRPr/>
                      </a:lvl7pPr>
                      <a:lvl8pPr>
                        <a:defRPr/>
                      </a:lvl8pPr>
                      <a:lvl9pPr>
                        <a:defRPr/>
                      </a:lvl9pPr>
                    </a:lstStyle>
                    <a:p>
                      <a:r>
                        <a:rPr lang="ko-KR" altLang="en-US" dirty="0" err="1" smtClean="0">
                          <a:effectLst>
                            <a:glow rad="63500">
                              <a:schemeClr val="accent2">
                                <a:alpha val="7000"/>
                              </a:schemeClr>
                            </a:glow>
                          </a:effectLst>
                        </a:rPr>
                        <a:t>이지명</a:t>
                      </a:r>
                      <a:endParaRPr lang="ko-KR" altLang="en-US" dirty="0">
                        <a:effectLst>
                          <a:glow rad="63500">
                            <a:schemeClr val="accent2">
                              <a:alpha val="7000"/>
                            </a:schemeClr>
                          </a:glow>
                        </a:effectLst>
                      </a:endParaRPr>
                    </a:p>
                  </p:txBody>
                </p:sp>
                <p:sp>
                  <p:nvSpPr>
                    <p:cNvPr id="10" name="제목 5">
                      <a:extLst>
                        <a:ext uri="{FF2B5EF4-FFF2-40B4-BE49-F238E27FC236}">
                          <a16:creationId xmlns:a16="http://schemas.microsoft.com/office/drawing/2014/main" id="{3D1F98B3-7252-0EBB-79D0-2B420CE5F209}"/>
                        </a:ext>
                      </a:extLst>
                    </p:cNvPr>
                    <p:cNvSpPr txBox="1">
                      <a:spLocks/>
                    </p:cNvSpPr>
                    <p:nvPr/>
                  </p:nvSpPr>
                  <p:spPr>
                    <a:xfrm>
                      <a:off x="3292549" y="4764224"/>
                      <a:ext cx="1231106" cy="492443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 anchor="ctr">
                      <a:spAutoFit/>
                    </a:bodyPr>
                    <a:lstStyle>
                      <a:defPPr>
                        <a:defRPr lang="ko-KR"/>
                      </a:defPPr>
                      <a:lvl1pPr fontAlgn="base">
                        <a:defRPr sz="320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latin typeface="비트로 코어 TTF" pitchFamily="2" charset="-127"/>
                          <a:ea typeface="비트로 코어 TTF" pitchFamily="2" charset="-127"/>
                        </a:defRPr>
                      </a:lvl1pPr>
                      <a:lvl2pPr>
                        <a:defRPr/>
                      </a:lvl2pPr>
                      <a:lvl3pPr>
                        <a:defRPr/>
                      </a:lvl3pPr>
                      <a:lvl4pPr>
                        <a:defRPr/>
                      </a:lvl4pPr>
                      <a:lvl5pPr>
                        <a:defRPr/>
                      </a:lvl5pPr>
                      <a:lvl6pPr>
                        <a:defRPr/>
                      </a:lvl6pPr>
                      <a:lvl7pPr>
                        <a:defRPr/>
                      </a:lvl7pPr>
                      <a:lvl8pPr>
                        <a:defRPr/>
                      </a:lvl8pPr>
                      <a:lvl9pPr>
                        <a:defRPr/>
                      </a:lvl9pPr>
                    </a:lstStyle>
                    <a:p>
                      <a:r>
                        <a:rPr lang="ko-KR" altLang="en-US" dirty="0" err="1" smtClean="0">
                          <a:effectLst>
                            <a:glow rad="63500">
                              <a:schemeClr val="accent2">
                                <a:alpha val="7000"/>
                              </a:schemeClr>
                            </a:glow>
                          </a:effectLst>
                        </a:rPr>
                        <a:t>이현서</a:t>
                      </a:r>
                      <a:endParaRPr lang="ko-KR" altLang="en-US" dirty="0">
                        <a:effectLst>
                          <a:glow rad="63500">
                            <a:schemeClr val="accent2">
                              <a:alpha val="7000"/>
                            </a:schemeClr>
                          </a:glow>
                        </a:effectLst>
                      </a:endParaRPr>
                    </a:p>
                  </p:txBody>
                </p:sp>
                <p:sp>
                  <p:nvSpPr>
                    <p:cNvPr id="11" name="제목 5">
                      <a:extLst>
                        <a:ext uri="{FF2B5EF4-FFF2-40B4-BE49-F238E27FC236}">
                          <a16:creationId xmlns:a16="http://schemas.microsoft.com/office/drawing/2014/main" id="{3D1F98B3-7252-0EBB-79D0-2B420CE5F209}"/>
                        </a:ext>
                      </a:extLst>
                    </p:cNvPr>
                    <p:cNvSpPr txBox="1">
                      <a:spLocks/>
                    </p:cNvSpPr>
                    <p:nvPr/>
                  </p:nvSpPr>
                  <p:spPr>
                    <a:xfrm>
                      <a:off x="10151768" y="4764223"/>
                      <a:ext cx="1231106" cy="492443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 anchor="ctr">
                      <a:spAutoFit/>
                    </a:bodyPr>
                    <a:lstStyle>
                      <a:defPPr>
                        <a:defRPr lang="ko-KR"/>
                      </a:defPPr>
                      <a:lvl1pPr fontAlgn="base">
                        <a:defRPr sz="320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latin typeface="비트로 코어 TTF" pitchFamily="2" charset="-127"/>
                          <a:ea typeface="비트로 코어 TTF" pitchFamily="2" charset="-127"/>
                        </a:defRPr>
                      </a:lvl1pPr>
                      <a:lvl2pPr>
                        <a:defRPr/>
                      </a:lvl2pPr>
                      <a:lvl3pPr>
                        <a:defRPr/>
                      </a:lvl3pPr>
                      <a:lvl4pPr>
                        <a:defRPr/>
                      </a:lvl4pPr>
                      <a:lvl5pPr>
                        <a:defRPr/>
                      </a:lvl5pPr>
                      <a:lvl6pPr>
                        <a:defRPr/>
                      </a:lvl6pPr>
                      <a:lvl7pPr>
                        <a:defRPr/>
                      </a:lvl7pPr>
                      <a:lvl8pPr>
                        <a:defRPr/>
                      </a:lvl8pPr>
                      <a:lvl9pPr>
                        <a:defRPr/>
                      </a:lvl9pPr>
                    </a:lstStyle>
                    <a:p>
                      <a:r>
                        <a:rPr lang="ko-KR" altLang="en-US" dirty="0" smtClean="0">
                          <a:effectLst>
                            <a:glow rad="63500">
                              <a:schemeClr val="accent2">
                                <a:alpha val="7000"/>
                              </a:schemeClr>
                            </a:glow>
                          </a:effectLst>
                        </a:rPr>
                        <a:t>이성민</a:t>
                      </a:r>
                      <a:endParaRPr lang="ko-KR" altLang="en-US" dirty="0">
                        <a:effectLst>
                          <a:glow rad="63500">
                            <a:schemeClr val="accent2">
                              <a:alpha val="7000"/>
                            </a:schemeClr>
                          </a:glow>
                        </a:effectLst>
                      </a:endParaRPr>
                    </a:p>
                  </p:txBody>
                </p:sp>
                <p:sp>
                  <p:nvSpPr>
                    <p:cNvPr id="12" name="제목 5">
                      <a:extLst>
                        <a:ext uri="{FF2B5EF4-FFF2-40B4-BE49-F238E27FC236}">
                          <a16:creationId xmlns:a16="http://schemas.microsoft.com/office/drawing/2014/main" id="{3D1F98B3-7252-0EBB-79D0-2B420CE5F209}"/>
                        </a:ext>
                      </a:extLst>
                    </p:cNvPr>
                    <p:cNvSpPr txBox="1">
                      <a:spLocks/>
                    </p:cNvSpPr>
                    <p:nvPr/>
                  </p:nvSpPr>
                  <p:spPr>
                    <a:xfrm>
                      <a:off x="7885868" y="4773571"/>
                      <a:ext cx="1231106" cy="492443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 anchor="ctr">
                      <a:spAutoFit/>
                    </a:bodyPr>
                    <a:lstStyle>
                      <a:defPPr>
                        <a:defRPr lang="ko-KR"/>
                      </a:defPPr>
                      <a:lvl1pPr fontAlgn="base">
                        <a:defRPr sz="320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latin typeface="비트로 코어 TTF" pitchFamily="2" charset="-127"/>
                          <a:ea typeface="비트로 코어 TTF" pitchFamily="2" charset="-127"/>
                        </a:defRPr>
                      </a:lvl1pPr>
                      <a:lvl2pPr>
                        <a:defRPr/>
                      </a:lvl2pPr>
                      <a:lvl3pPr>
                        <a:defRPr/>
                      </a:lvl3pPr>
                      <a:lvl4pPr>
                        <a:defRPr/>
                      </a:lvl4pPr>
                      <a:lvl5pPr>
                        <a:defRPr/>
                      </a:lvl5pPr>
                      <a:lvl6pPr>
                        <a:defRPr/>
                      </a:lvl6pPr>
                      <a:lvl7pPr>
                        <a:defRPr/>
                      </a:lvl7pPr>
                      <a:lvl8pPr>
                        <a:defRPr/>
                      </a:lvl8pPr>
                      <a:lvl9pPr>
                        <a:defRPr/>
                      </a:lvl9pPr>
                    </a:lstStyle>
                    <a:p>
                      <a:r>
                        <a:rPr lang="ko-KR" altLang="en-US" dirty="0" err="1" smtClean="0">
                          <a:effectLst>
                            <a:glow rad="63500">
                              <a:schemeClr val="accent2">
                                <a:alpha val="7000"/>
                              </a:schemeClr>
                            </a:glow>
                          </a:effectLst>
                        </a:rPr>
                        <a:t>유혜성</a:t>
                      </a:r>
                      <a:endParaRPr lang="ko-KR" altLang="en-US" dirty="0">
                        <a:effectLst>
                          <a:glow rad="63500">
                            <a:schemeClr val="accent2">
                              <a:alpha val="7000"/>
                            </a:schemeClr>
                          </a:glow>
                        </a:effectLst>
                      </a:endParaRPr>
                    </a:p>
                  </p:txBody>
                </p:sp>
                <p:sp>
                  <p:nvSpPr>
                    <p:cNvPr id="13" name="TextBox 12"/>
                    <p:cNvSpPr txBox="1"/>
                    <p:nvPr/>
                  </p:nvSpPr>
                  <p:spPr>
                    <a:xfrm>
                      <a:off x="870654" y="5179950"/>
                      <a:ext cx="1783178" cy="18306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ko-KR" altLang="en-US" dirty="0" smtClean="0">
                          <a:latin typeface="+mj-ea"/>
                          <a:ea typeface="+mj-ea"/>
                        </a:rPr>
                        <a:t>객체 탐지 </a:t>
                      </a:r>
                      <a:r>
                        <a:rPr lang="ko-KR" altLang="en-US" dirty="0" smtClean="0">
                          <a:latin typeface="+mj-ea"/>
                          <a:ea typeface="+mj-ea"/>
                        </a:rPr>
                        <a:t>담당</a:t>
                      </a:r>
                    </a:p>
                  </p:txBody>
                </p:sp>
              </p:grpSp>
              <p:sp>
                <p:nvSpPr>
                  <p:cNvPr id="19" name="TextBox 18"/>
                  <p:cNvSpPr txBox="1"/>
                  <p:nvPr/>
                </p:nvSpPr>
                <p:spPr>
                  <a:xfrm>
                    <a:off x="1051171" y="5882882"/>
                    <a:ext cx="1685735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ko-KR" altLang="en-US" sz="1400" dirty="0" smtClean="0">
                        <a:latin typeface="+mj-ea"/>
                        <a:ea typeface="+mj-ea"/>
                      </a:rPr>
                      <a:t>해군사관학교</a:t>
                    </a:r>
                    <a:endParaRPr lang="en-US" altLang="ko-KR" sz="1400" dirty="0" smtClean="0">
                      <a:latin typeface="+mj-ea"/>
                      <a:ea typeface="+mj-ea"/>
                    </a:endParaRPr>
                  </a:p>
                </p:txBody>
              </p:sp>
              <p:pic>
                <p:nvPicPr>
                  <p:cNvPr id="21" name="그림 20"/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044373" y="5842165"/>
                    <a:ext cx="444001" cy="396000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3120652" y="5426049"/>
                  <a:ext cx="168573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dirty="0" smtClean="0">
                      <a:latin typeface="+mj-ea"/>
                      <a:ea typeface="+mj-ea"/>
                    </a:rPr>
                    <a:t>주행 담당</a:t>
                  </a:r>
                  <a:endParaRPr lang="en-US" altLang="ko-KR" dirty="0" smtClean="0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2980795" y="5791600"/>
                  <a:ext cx="168573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ko-KR" altLang="en-US" sz="1400" dirty="0" err="1">
                      <a:latin typeface="+mj-ea"/>
                      <a:ea typeface="+mj-ea"/>
                    </a:rPr>
                    <a:t>국군복지단</a:t>
                  </a:r>
                  <a:r>
                    <a:rPr lang="ko-KR" altLang="en-US" sz="1400" dirty="0">
                      <a:latin typeface="+mj-ea"/>
                      <a:ea typeface="+mj-ea"/>
                    </a:rPr>
                    <a:t> </a:t>
                  </a:r>
                  <a:endParaRPr lang="en-US" altLang="ko-KR" sz="1400" dirty="0" smtClean="0">
                    <a:latin typeface="+mj-ea"/>
                    <a:ea typeface="+mj-ea"/>
                  </a:endParaRPr>
                </a:p>
                <a:p>
                  <a:pPr algn="r"/>
                  <a:r>
                    <a:rPr lang="ko-KR" altLang="en-US" sz="1400" dirty="0" err="1" smtClean="0">
                      <a:latin typeface="+mj-ea"/>
                      <a:ea typeface="+mj-ea"/>
                    </a:rPr>
                    <a:t>근무지원대</a:t>
                  </a:r>
                  <a:endParaRPr lang="en-US" altLang="ko-KR" sz="1400" dirty="0" smtClean="0">
                    <a:latin typeface="+mj-ea"/>
                    <a:ea typeface="+mj-ea"/>
                  </a:endParaRPr>
                </a:p>
              </p:txBody>
            </p:sp>
            <p:sp>
              <p:nvSpPr>
                <p:cNvPr id="29" name="TextBox 28"/>
                <p:cNvSpPr txBox="1"/>
                <p:nvPr/>
              </p:nvSpPr>
              <p:spPr>
                <a:xfrm>
                  <a:off x="5234302" y="5437498"/>
                  <a:ext cx="168573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 smtClean="0">
                      <a:latin typeface="+mj-ea"/>
                      <a:ea typeface="+mj-ea"/>
                    </a:rPr>
                    <a:t>객체 탐지 담당</a:t>
                  </a:r>
                  <a:endParaRPr lang="en-US" altLang="ko-KR" dirty="0" smtClean="0">
                    <a:latin typeface="+mj-ea"/>
                    <a:ea typeface="+mj-ea"/>
                  </a:endParaRPr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5295745" y="5886276"/>
                  <a:ext cx="1685735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ko-KR" altLang="en-US" sz="1400" dirty="0" smtClean="0">
                      <a:latin typeface="+mj-ea"/>
                      <a:ea typeface="+mj-ea"/>
                    </a:rPr>
                    <a:t>제</a:t>
                  </a:r>
                  <a:r>
                    <a:rPr lang="en-US" altLang="ko-KR" sz="1400" dirty="0" smtClean="0">
                      <a:latin typeface="+mj-ea"/>
                      <a:ea typeface="+mj-ea"/>
                    </a:rPr>
                    <a:t>10</a:t>
                  </a:r>
                  <a:r>
                    <a:rPr lang="ko-KR" altLang="en-US" sz="1400" dirty="0" smtClean="0">
                      <a:latin typeface="+mj-ea"/>
                      <a:ea typeface="+mj-ea"/>
                    </a:rPr>
                    <a:t>전투비행단</a:t>
                  </a:r>
                  <a:endParaRPr lang="en-US" altLang="ko-KR" sz="1400" dirty="0" smtClean="0">
                    <a:latin typeface="+mj-ea"/>
                    <a:ea typeface="+mj-ea"/>
                  </a:endParaRPr>
                </a:p>
              </p:txBody>
            </p:sp>
            <p:sp>
              <p:nvSpPr>
                <p:cNvPr id="32" name="TextBox 31"/>
                <p:cNvSpPr txBox="1"/>
                <p:nvPr/>
              </p:nvSpPr>
              <p:spPr>
                <a:xfrm>
                  <a:off x="7422875" y="5426049"/>
                  <a:ext cx="168573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 smtClean="0">
                      <a:latin typeface="+mj-ea"/>
                      <a:ea typeface="+mj-ea"/>
                    </a:rPr>
                    <a:t>객체 탐지 담당</a:t>
                  </a:r>
                  <a:endParaRPr lang="en-US" altLang="ko-KR" dirty="0" smtClean="0">
                    <a:latin typeface="+mj-ea"/>
                    <a:ea typeface="+mj-ea"/>
                  </a:endParaRPr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7448103" y="5882882"/>
                  <a:ext cx="1685735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ko-KR" altLang="en-US" sz="1400" dirty="0" smtClean="0">
                      <a:latin typeface="+mj-ea"/>
                      <a:ea typeface="+mj-ea"/>
                    </a:rPr>
                    <a:t>해군사관학교</a:t>
                  </a:r>
                  <a:endParaRPr lang="en-US" altLang="ko-KR" sz="1400" dirty="0" smtClean="0">
                    <a:latin typeface="+mj-ea"/>
                    <a:ea typeface="+mj-ea"/>
                  </a:endParaRPr>
                </a:p>
              </p:txBody>
            </p:sp>
            <p:pic>
              <p:nvPicPr>
                <p:cNvPr id="34" name="그림 33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448104" y="5858390"/>
                  <a:ext cx="444001" cy="396000"/>
                </a:xfrm>
                <a:prstGeom prst="rect">
                  <a:avLst/>
                </a:prstGeom>
              </p:spPr>
            </p:pic>
            <p:sp>
              <p:nvSpPr>
                <p:cNvPr id="35" name="TextBox 34"/>
                <p:cNvSpPr txBox="1"/>
                <p:nvPr/>
              </p:nvSpPr>
              <p:spPr>
                <a:xfrm>
                  <a:off x="9600459" y="5454350"/>
                  <a:ext cx="168573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dirty="0" smtClean="0">
                      <a:latin typeface="+mj-ea"/>
                      <a:ea typeface="+mj-ea"/>
                    </a:rPr>
                    <a:t>주행 담당</a:t>
                  </a:r>
                  <a:endParaRPr lang="en-US" altLang="ko-KR" dirty="0" smtClean="0">
                    <a:latin typeface="+mj-ea"/>
                    <a:ea typeface="+mj-ea"/>
                  </a:endParaRPr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9600459" y="5869480"/>
                  <a:ext cx="1685735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ko-KR" altLang="en-US" sz="1400" dirty="0" smtClean="0">
                      <a:latin typeface="+mj-ea"/>
                      <a:ea typeface="+mj-ea"/>
                    </a:rPr>
                    <a:t>해군사관학교</a:t>
                  </a:r>
                  <a:endParaRPr lang="en-US" altLang="ko-KR" sz="1400" dirty="0" smtClean="0">
                    <a:latin typeface="+mj-ea"/>
                    <a:ea typeface="+mj-ea"/>
                  </a:endParaRPr>
                </a:p>
              </p:txBody>
            </p:sp>
            <p:pic>
              <p:nvPicPr>
                <p:cNvPr id="37" name="그림 36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600461" y="5842165"/>
                  <a:ext cx="444001" cy="396000"/>
                </a:xfrm>
                <a:prstGeom prst="rect">
                  <a:avLst/>
                </a:prstGeom>
              </p:spPr>
            </p:pic>
          </p:grpSp>
          <p:pic>
            <p:nvPicPr>
              <p:cNvPr id="38" name="그림 3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45255" y="5805660"/>
                <a:ext cx="410679" cy="404130"/>
              </a:xfrm>
              <a:prstGeom prst="rect">
                <a:avLst/>
              </a:prstGeom>
            </p:spPr>
          </p:pic>
          <p:pic>
            <p:nvPicPr>
              <p:cNvPr id="39" name="그림 3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92831" y="5860688"/>
                <a:ext cx="429569" cy="350932"/>
              </a:xfrm>
              <a:prstGeom prst="rect">
                <a:avLst/>
              </a:prstGeom>
            </p:spPr>
          </p:pic>
        </p:grpSp>
        <p:sp>
          <p:nvSpPr>
            <p:cNvPr id="42" name="제목 5">
              <a:extLst>
                <a:ext uri="{FF2B5EF4-FFF2-40B4-BE49-F238E27FC236}">
                  <a16:creationId xmlns:a16="http://schemas.microsoft.com/office/drawing/2014/main" id="{3D1F98B3-7252-0EBB-79D0-2B420CE5F209}"/>
                </a:ext>
              </a:extLst>
            </p:cNvPr>
            <p:cNvSpPr txBox="1">
              <a:spLocks/>
            </p:cNvSpPr>
            <p:nvPr/>
          </p:nvSpPr>
          <p:spPr>
            <a:xfrm>
              <a:off x="1289271" y="4886331"/>
              <a:ext cx="1231106" cy="492443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 fontAlgn="base">
                <a:defRPr sz="32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비트로 코어 TTF" pitchFamily="2" charset="-127"/>
                  <a:ea typeface="비트로 코어 TTF" pitchFamily="2" charset="-127"/>
                </a:defRPr>
              </a:lvl1pPr>
              <a:lvl2pPr>
                <a:defRPr/>
              </a:lvl2pPr>
              <a:lvl3pPr>
                <a:defRPr/>
              </a:lvl3pPr>
              <a:lvl4pPr>
                <a:defRPr/>
              </a:lvl4pPr>
              <a:lvl5pPr>
                <a:defRPr/>
              </a:lvl5pPr>
              <a:lvl6pPr>
                <a:defRPr/>
              </a:lvl6pPr>
              <a:lvl7pPr>
                <a:defRPr/>
              </a:lvl7pPr>
              <a:lvl8pPr>
                <a:defRPr/>
              </a:lvl8pPr>
              <a:lvl9pPr>
                <a:defRPr/>
              </a:lvl9pPr>
            </a:lstStyle>
            <a:p>
              <a:r>
                <a:rPr lang="ko-KR" altLang="en-US" dirty="0" smtClean="0"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김동관</a:t>
              </a:r>
              <a:endParaRPr lang="ko-KR" altLang="en-US" dirty="0">
                <a:effectLst>
                  <a:glow rad="63500">
                    <a:schemeClr val="accent2">
                      <a:alpha val="7000"/>
                    </a:schemeClr>
                  </a:glo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07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7CADDF-1851-33C7-7962-168F046CB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2A069442-E6DC-00AF-115F-B779DD678330}"/>
              </a:ext>
            </a:extLst>
          </p:cNvPr>
          <p:cNvSpPr>
            <a:spLocks/>
          </p:cNvSpPr>
          <p:nvPr/>
        </p:nvSpPr>
        <p:spPr>
          <a:xfrm>
            <a:off x="720265" y="4385945"/>
            <a:ext cx="10628971" cy="18287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53897689-9E69-3411-431A-54EB5AD11C1B}"/>
              </a:ext>
            </a:extLst>
          </p:cNvPr>
          <p:cNvSpPr>
            <a:spLocks/>
          </p:cNvSpPr>
          <p:nvPr/>
        </p:nvSpPr>
        <p:spPr>
          <a:xfrm>
            <a:off x="818758" y="1685043"/>
            <a:ext cx="10628971" cy="18287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이등변 삼각형 179">
            <a:extLst>
              <a:ext uri="{FF2B5EF4-FFF2-40B4-BE49-F238E27FC236}">
                <a16:creationId xmlns:a16="http://schemas.microsoft.com/office/drawing/2014/main" id="{7B156C00-1A0A-027F-871C-0A6F509EA2AE}"/>
              </a:ext>
            </a:extLst>
          </p:cNvPr>
          <p:cNvSpPr/>
          <p:nvPr/>
        </p:nvSpPr>
        <p:spPr>
          <a:xfrm rot="5400000">
            <a:off x="2773825" y="5054067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1" name="이등변 삼각형 180">
            <a:extLst>
              <a:ext uri="{FF2B5EF4-FFF2-40B4-BE49-F238E27FC236}">
                <a16:creationId xmlns:a16="http://schemas.microsoft.com/office/drawing/2014/main" id="{60A04366-0832-56CC-140F-6F50B32C5480}"/>
              </a:ext>
            </a:extLst>
          </p:cNvPr>
          <p:cNvSpPr/>
          <p:nvPr/>
        </p:nvSpPr>
        <p:spPr>
          <a:xfrm rot="5400000">
            <a:off x="5813368" y="5054067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1CE425F-70B7-508E-9477-99ED092825BE}"/>
              </a:ext>
            </a:extLst>
          </p:cNvPr>
          <p:cNvGrpSpPr/>
          <p:nvPr/>
        </p:nvGrpSpPr>
        <p:grpSpPr>
          <a:xfrm>
            <a:off x="0" y="135802"/>
            <a:ext cx="5018074" cy="505538"/>
            <a:chOff x="0" y="135802"/>
            <a:chExt cx="5018074" cy="505538"/>
          </a:xfrm>
        </p:grpSpPr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6603E452-7E29-E633-70B9-D5DFB58B6169}"/>
                </a:ext>
              </a:extLst>
            </p:cNvPr>
            <p:cNvSpPr/>
            <p:nvPr/>
          </p:nvSpPr>
          <p:spPr>
            <a:xfrm rot="5400000">
              <a:off x="73156" y="62646"/>
              <a:ext cx="505538" cy="6518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75000"/>
                <a:lumOff val="25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ko-KR" altLang="en-US" sz="2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비트로 코어 TTF" pitchFamily="2" charset="-127"/>
                <a:ea typeface="비트로 코어 TTF" pitchFamily="2" charset="-127"/>
              </a:endParaRPr>
            </a:p>
          </p:txBody>
        </p:sp>
        <p:sp>
          <p:nvSpPr>
            <p:cNvPr id="4" name="제목 5">
              <a:extLst>
                <a:ext uri="{FF2B5EF4-FFF2-40B4-BE49-F238E27FC236}">
                  <a16:creationId xmlns:a16="http://schemas.microsoft.com/office/drawing/2014/main" id="{C3B9DB4C-E131-19B2-3C14-3FA2EC71A80B}"/>
                </a:ext>
              </a:extLst>
            </p:cNvPr>
            <p:cNvSpPr txBox="1">
              <a:spLocks/>
            </p:cNvSpPr>
            <p:nvPr/>
          </p:nvSpPr>
          <p:spPr>
            <a:xfrm>
              <a:off x="811794" y="142350"/>
              <a:ext cx="4206280" cy="492443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 fontAlgn="base">
                <a:defRPr sz="32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비트로 코어 TTF" pitchFamily="2" charset="-127"/>
                  <a:ea typeface="비트로 코어 TTF" pitchFamily="2" charset="-127"/>
                </a:defRPr>
              </a:lvl1pPr>
              <a:lvl2pPr>
                <a:defRPr/>
              </a:lvl2pPr>
              <a:lvl3pPr>
                <a:defRPr/>
              </a:lvl3pPr>
              <a:lvl4pPr>
                <a:defRPr/>
              </a:lvl4pPr>
              <a:lvl5pPr>
                <a:defRPr/>
              </a:lvl5pPr>
              <a:lvl6pPr>
                <a:defRPr/>
              </a:lvl6pPr>
              <a:lvl7pPr>
                <a:defRPr/>
              </a:lvl7pPr>
              <a:lvl8pPr>
                <a:defRPr/>
              </a:lvl8pPr>
              <a:lvl9pPr>
                <a:defRPr/>
              </a:lvl9pPr>
            </a:lstStyle>
            <a:p>
              <a:r>
                <a:rPr lang="en-US" altLang="ko-KR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[</a:t>
              </a:r>
              <a:r>
                <a:rPr lang="ko-KR" altLang="en-US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평가항목</a:t>
              </a:r>
              <a:r>
                <a:rPr lang="en-US" altLang="ko-KR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] </a:t>
              </a:r>
              <a:r>
                <a:rPr lang="ko-KR" altLang="en-US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문제 이해도</a:t>
              </a:r>
            </a:p>
          </p:txBody>
        </p:sp>
        <p:sp>
          <p:nvSpPr>
            <p:cNvPr id="5" name="제목 5">
              <a:extLst>
                <a:ext uri="{FF2B5EF4-FFF2-40B4-BE49-F238E27FC236}">
                  <a16:creationId xmlns:a16="http://schemas.microsoft.com/office/drawing/2014/main" id="{6AFEDFD3-D70E-0B2B-1531-25AFA03AB109}"/>
                </a:ext>
              </a:extLst>
            </p:cNvPr>
            <p:cNvSpPr txBox="1">
              <a:spLocks/>
            </p:cNvSpPr>
            <p:nvPr/>
          </p:nvSpPr>
          <p:spPr>
            <a:xfrm>
              <a:off x="222531" y="203906"/>
              <a:ext cx="206788" cy="36933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 fontAlgn="base">
                <a:defRPr sz="32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비트로 코어 TTF" pitchFamily="2" charset="-127"/>
                  <a:ea typeface="비트로 코어 TTF" pitchFamily="2" charset="-127"/>
                </a:defRPr>
              </a:lvl1pPr>
              <a:lvl2pPr>
                <a:defRPr/>
              </a:lvl2pPr>
              <a:lvl3pPr>
                <a:defRPr/>
              </a:lvl3pPr>
              <a:lvl4pPr>
                <a:defRPr/>
              </a:lvl4pPr>
              <a:lvl5pPr>
                <a:defRPr/>
              </a:lvl5pPr>
              <a:lvl6pPr>
                <a:defRPr/>
              </a:lvl6pPr>
              <a:lvl7pPr>
                <a:defRPr/>
              </a:lvl7pPr>
              <a:lvl8pPr>
                <a:defRPr/>
              </a:lvl8pPr>
              <a:lvl9pPr>
                <a:defRPr/>
              </a:lvl9pPr>
            </a:lstStyle>
            <a:p>
              <a:pPr algn="ctr"/>
              <a:r>
                <a:rPr lang="en-US" altLang="ko-KR" sz="2400" dirty="0">
                  <a:solidFill>
                    <a:srgbClr val="41B3C2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Ⅱ</a:t>
              </a:r>
              <a:endParaRPr lang="ko-KR" altLang="en-US" sz="2400" dirty="0">
                <a:solidFill>
                  <a:srgbClr val="41B3C2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7D34166-A416-AE19-F7A0-929D027D82C6}"/>
                </a:ext>
              </a:extLst>
            </p:cNvPr>
            <p:cNvSpPr/>
            <p:nvPr/>
          </p:nvSpPr>
          <p:spPr>
            <a:xfrm>
              <a:off x="519110" y="538161"/>
              <a:ext cx="85728" cy="85728"/>
            </a:xfrm>
            <a:prstGeom prst="ellipse">
              <a:avLst/>
            </a:prstGeom>
            <a:solidFill>
              <a:srgbClr val="41B3C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9" name="TextBox 168"/>
          <p:cNvSpPr txBox="1"/>
          <p:nvPr/>
        </p:nvSpPr>
        <p:spPr>
          <a:xfrm>
            <a:off x="651850" y="1069605"/>
            <a:ext cx="2366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+mj-ea"/>
                <a:ea typeface="+mj-ea"/>
              </a:rPr>
              <a:t>1. </a:t>
            </a:r>
            <a:r>
              <a:rPr lang="ko-KR" altLang="en-US" sz="3200" dirty="0" smtClean="0">
                <a:latin typeface="+mj-ea"/>
                <a:ea typeface="+mj-ea"/>
              </a:rPr>
              <a:t>전차 주행</a:t>
            </a:r>
            <a:endParaRPr lang="en-US" altLang="ko-KR" sz="3200" dirty="0" smtClean="0">
              <a:latin typeface="+mj-ea"/>
              <a:ea typeface="+mj-ea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651850" y="3756269"/>
            <a:ext cx="58256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+mj-ea"/>
                <a:ea typeface="+mj-ea"/>
              </a:rPr>
              <a:t>2. </a:t>
            </a:r>
            <a:r>
              <a:rPr lang="ko-KR" altLang="en-US" sz="3200" dirty="0" smtClean="0">
                <a:latin typeface="+mj-ea"/>
                <a:ea typeface="+mj-ea"/>
              </a:rPr>
              <a:t>아군</a:t>
            </a:r>
            <a:r>
              <a:rPr lang="en-US" altLang="ko-KR" sz="3200" dirty="0" smtClean="0">
                <a:latin typeface="+mj-ea"/>
                <a:ea typeface="+mj-ea"/>
              </a:rPr>
              <a:t>/</a:t>
            </a:r>
            <a:r>
              <a:rPr lang="ko-KR" altLang="en-US" sz="3200" dirty="0" smtClean="0">
                <a:latin typeface="+mj-ea"/>
                <a:ea typeface="+mj-ea"/>
              </a:rPr>
              <a:t>적군 분류 및 전차 파괴</a:t>
            </a:r>
            <a:endParaRPr lang="en-US" altLang="ko-KR" sz="3200" dirty="0" smtClean="0"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01492" y="5745385"/>
            <a:ext cx="1467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데이터셋</a:t>
            </a:r>
            <a:r>
              <a:rPr lang="en-US" altLang="ko-KR" sz="16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수집</a:t>
            </a:r>
            <a:endParaRPr lang="ko-KR" altLang="en-US" sz="1600" dirty="0">
              <a:solidFill>
                <a:schemeClr val="accent5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24" name="AutoShape 8" descr="logo"/>
          <p:cNvSpPr>
            <a:spLocks noChangeAspect="1" noChangeArrowheads="1"/>
          </p:cNvSpPr>
          <p:nvPr/>
        </p:nvSpPr>
        <p:spPr bwMode="auto">
          <a:xfrm>
            <a:off x="3993963" y="460805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25" name="그림 10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644" y="4955132"/>
            <a:ext cx="1858974" cy="579562"/>
          </a:xfrm>
          <a:prstGeom prst="rect">
            <a:avLst/>
          </a:prstGeom>
        </p:spPr>
      </p:pic>
      <p:sp>
        <p:nvSpPr>
          <p:cNvPr id="251" name="TextBox 250"/>
          <p:cNvSpPr txBox="1"/>
          <p:nvPr/>
        </p:nvSpPr>
        <p:spPr>
          <a:xfrm>
            <a:off x="3966781" y="5771300"/>
            <a:ext cx="1056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모델 학습</a:t>
            </a:r>
            <a:endParaRPr lang="ko-KR" altLang="en-US" sz="1600" dirty="0">
              <a:solidFill>
                <a:schemeClr val="accent5">
                  <a:lumMod val="50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027" name="그림 1026"/>
          <p:cNvPicPr>
            <a:picLocks noChangeAspect="1"/>
          </p:cNvPicPr>
          <p:nvPr/>
        </p:nvPicPr>
        <p:blipFill rotWithShape="1">
          <a:blip r:embed="rId3"/>
          <a:srcRect l="8572" t="11487" b="30354"/>
          <a:stretch/>
        </p:blipFill>
        <p:spPr>
          <a:xfrm>
            <a:off x="6692553" y="4717265"/>
            <a:ext cx="1911927" cy="897774"/>
          </a:xfrm>
          <a:prstGeom prst="rect">
            <a:avLst/>
          </a:prstGeom>
        </p:spPr>
      </p:pic>
      <p:sp>
        <p:nvSpPr>
          <p:cNvPr id="253" name="TextBox 252"/>
          <p:cNvSpPr txBox="1"/>
          <p:nvPr/>
        </p:nvSpPr>
        <p:spPr>
          <a:xfrm>
            <a:off x="7120167" y="5745385"/>
            <a:ext cx="1056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객체 분류</a:t>
            </a:r>
            <a:endParaRPr lang="ko-KR" altLang="en-US" sz="1600" dirty="0">
              <a:solidFill>
                <a:schemeClr val="accent5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54" name="이등변 삼각형 253">
            <a:extLst>
              <a:ext uri="{FF2B5EF4-FFF2-40B4-BE49-F238E27FC236}">
                <a16:creationId xmlns:a16="http://schemas.microsoft.com/office/drawing/2014/main" id="{60A04366-0832-56CC-140F-6F50B32C5480}"/>
              </a:ext>
            </a:extLst>
          </p:cNvPr>
          <p:cNvSpPr/>
          <p:nvPr/>
        </p:nvSpPr>
        <p:spPr>
          <a:xfrm rot="5400000">
            <a:off x="9018029" y="5109080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7" name="TextBox 256"/>
          <p:cNvSpPr txBox="1"/>
          <p:nvPr/>
        </p:nvSpPr>
        <p:spPr>
          <a:xfrm>
            <a:off x="9467832" y="5683755"/>
            <a:ext cx="1720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이벤트 </a:t>
            </a:r>
            <a:r>
              <a:rPr lang="ko-KR" altLang="en-US" sz="16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발생</a:t>
            </a:r>
            <a:endParaRPr lang="en-US" altLang="ko-KR" sz="1600" dirty="0" smtClean="0">
              <a:solidFill>
                <a:schemeClr val="accent5">
                  <a:lumMod val="50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12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주포 발사 </a:t>
            </a:r>
            <a:r>
              <a:rPr lang="en-US" altLang="ko-KR" sz="12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/ </a:t>
            </a:r>
            <a:r>
              <a:rPr lang="ko-KR" altLang="en-US" sz="12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피아식별</a:t>
            </a:r>
            <a:r>
              <a:rPr lang="en-US" altLang="ko-KR" sz="1200" dirty="0" smtClean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accent5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74" name="이등변 삼각형 273">
            <a:extLst>
              <a:ext uri="{FF2B5EF4-FFF2-40B4-BE49-F238E27FC236}">
                <a16:creationId xmlns:a16="http://schemas.microsoft.com/office/drawing/2014/main" id="{7B156C00-1A0A-027F-871C-0A6F509EA2AE}"/>
              </a:ext>
            </a:extLst>
          </p:cNvPr>
          <p:cNvSpPr/>
          <p:nvPr/>
        </p:nvSpPr>
        <p:spPr>
          <a:xfrm rot="5400000">
            <a:off x="3951254" y="2350175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8" name="AutoShape 8" descr="logo"/>
          <p:cNvSpPr>
            <a:spLocks noChangeAspect="1" noChangeArrowheads="1"/>
          </p:cNvSpPr>
          <p:nvPr/>
        </p:nvSpPr>
        <p:spPr bwMode="auto">
          <a:xfrm>
            <a:off x="3993963" y="190415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2223011" y="1972543"/>
            <a:ext cx="1261884" cy="1399191"/>
            <a:chOff x="1204084" y="1972543"/>
            <a:chExt cx="1261884" cy="1399191"/>
          </a:xfrm>
        </p:grpSpPr>
        <p:sp>
          <p:nvSpPr>
            <p:cNvPr id="276" name="TextBox 275"/>
            <p:cNvSpPr txBox="1"/>
            <p:nvPr/>
          </p:nvSpPr>
          <p:spPr>
            <a:xfrm>
              <a:off x="1204084" y="3033180"/>
              <a:ext cx="12618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accent5">
                      <a:lumMod val="50000"/>
                    </a:schemeClr>
                  </a:solidFill>
                  <a:latin typeface="+mj-ea"/>
                  <a:ea typeface="+mj-ea"/>
                </a:rPr>
                <a:t>이미지 처리</a:t>
              </a:r>
              <a:endParaRPr lang="ko-KR" altLang="en-US" sz="1600" dirty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pic>
          <p:nvPicPr>
            <p:cNvPr id="1034" name="그림 1033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872" y="1972543"/>
              <a:ext cx="988308" cy="988308"/>
            </a:xfrm>
            <a:prstGeom prst="rect">
              <a:avLst/>
            </a:prstGeom>
          </p:spPr>
        </p:pic>
      </p:grpSp>
      <p:grpSp>
        <p:nvGrpSpPr>
          <p:cNvPr id="9" name="그룹 8"/>
          <p:cNvGrpSpPr/>
          <p:nvPr/>
        </p:nvGrpSpPr>
        <p:grpSpPr>
          <a:xfrm>
            <a:off x="4970488" y="1961583"/>
            <a:ext cx="2431307" cy="1405289"/>
            <a:chOff x="3253307" y="1961583"/>
            <a:chExt cx="2431307" cy="1405289"/>
          </a:xfrm>
        </p:grpSpPr>
        <p:sp>
          <p:nvSpPr>
            <p:cNvPr id="280" name="TextBox 279"/>
            <p:cNvSpPr txBox="1"/>
            <p:nvPr/>
          </p:nvSpPr>
          <p:spPr>
            <a:xfrm>
              <a:off x="3253307" y="3059095"/>
              <a:ext cx="24313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solidFill>
                    <a:schemeClr val="accent5">
                      <a:lumMod val="50000"/>
                    </a:schemeClr>
                  </a:solidFill>
                  <a:latin typeface="+mj-ea"/>
                  <a:ea typeface="+mj-ea"/>
                </a:rPr>
                <a:t>Lane / Marker </a:t>
              </a:r>
              <a:r>
                <a:rPr lang="en-US" altLang="ko-KR" sz="1400" dirty="0">
                  <a:solidFill>
                    <a:schemeClr val="accent5">
                      <a:lumMod val="50000"/>
                    </a:schemeClr>
                  </a:solidFill>
                  <a:latin typeface="+mj-ea"/>
                  <a:ea typeface="+mj-ea"/>
                </a:rPr>
                <a:t>D</a:t>
              </a:r>
              <a:r>
                <a:rPr lang="en-US" altLang="ko-KR" sz="1400" dirty="0" smtClean="0">
                  <a:solidFill>
                    <a:schemeClr val="accent5">
                      <a:lumMod val="50000"/>
                    </a:schemeClr>
                  </a:solidFill>
                  <a:latin typeface="+mj-ea"/>
                  <a:ea typeface="+mj-ea"/>
                </a:rPr>
                <a:t>etection</a:t>
              </a:r>
              <a:endParaRPr lang="ko-KR" altLang="en-US" sz="1400" dirty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pic>
          <p:nvPicPr>
            <p:cNvPr id="1035" name="Picture 10" descr="https://cdn.discordapp.com/attachments/1311607575716036659/1311607591641546752/image.png?ex=67497942&amp;is=674827c2&amp;hm=e4740617bdd16bf1cda721a0a360acc6e295c08f0b618bfaf5e47957b4dd82e5&amp;"/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87" b="14402"/>
            <a:stretch/>
          </p:blipFill>
          <p:spPr bwMode="auto">
            <a:xfrm>
              <a:off x="3673338" y="1961583"/>
              <a:ext cx="1643583" cy="997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8" name="그림 1037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134" y="4533156"/>
            <a:ext cx="1259690" cy="1259690"/>
          </a:xfrm>
          <a:prstGeom prst="rect">
            <a:avLst/>
          </a:prstGeom>
        </p:spPr>
      </p:pic>
      <p:pic>
        <p:nvPicPr>
          <p:cNvPr id="1040" name="그림 1039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562" y="4586317"/>
            <a:ext cx="1120739" cy="1120739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2986439" y="1263827"/>
            <a:ext cx="26981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+mj-ea"/>
                <a:ea typeface="+mj-ea"/>
              </a:rPr>
              <a:t>외부 조작 없이 목적지까지 이동</a:t>
            </a:r>
            <a:endParaRPr lang="en-US" altLang="ko-KR" sz="1400" dirty="0" smtClean="0">
              <a:latin typeface="+mj-ea"/>
              <a:ea typeface="+mj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483851" y="3932896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+mj-ea"/>
                <a:ea typeface="+mj-ea"/>
              </a:rPr>
              <a:t>목표 객체 학습 및 분류</a:t>
            </a:r>
            <a:endParaRPr lang="en-US" altLang="ko-KR" sz="1400" dirty="0" smtClean="0">
              <a:latin typeface="+mj-ea"/>
              <a:ea typeface="+mj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7977673" y="1723401"/>
            <a:ext cx="2528656" cy="1655103"/>
            <a:chOff x="6939176" y="1723401"/>
            <a:chExt cx="2528656" cy="1655103"/>
          </a:xfrm>
        </p:grpSpPr>
        <p:sp>
          <p:nvSpPr>
            <p:cNvPr id="284" name="이등변 삼각형 283">
              <a:extLst>
                <a:ext uri="{FF2B5EF4-FFF2-40B4-BE49-F238E27FC236}">
                  <a16:creationId xmlns:a16="http://schemas.microsoft.com/office/drawing/2014/main" id="{60A04366-0832-56CC-140F-6F50B32C5480}"/>
                </a:ext>
              </a:extLst>
            </p:cNvPr>
            <p:cNvSpPr/>
            <p:nvPr/>
          </p:nvSpPr>
          <p:spPr>
            <a:xfrm rot="5400000">
              <a:off x="6908641" y="2859319"/>
              <a:ext cx="442763" cy="381693"/>
            </a:xfrm>
            <a:prstGeom prst="triangle">
              <a:avLst/>
            </a:prstGeom>
            <a:solidFill>
              <a:schemeClr val="accent4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5" name="이등변 삼각형 274">
              <a:extLst>
                <a:ext uri="{FF2B5EF4-FFF2-40B4-BE49-F238E27FC236}">
                  <a16:creationId xmlns:a16="http://schemas.microsoft.com/office/drawing/2014/main" id="{60A04366-0832-56CC-140F-6F50B32C5480}"/>
                </a:ext>
              </a:extLst>
            </p:cNvPr>
            <p:cNvSpPr/>
            <p:nvPr/>
          </p:nvSpPr>
          <p:spPr>
            <a:xfrm rot="5400000">
              <a:off x="6908642" y="1935092"/>
              <a:ext cx="442763" cy="381693"/>
            </a:xfrm>
            <a:prstGeom prst="triangle">
              <a:avLst/>
            </a:prstGeom>
            <a:solidFill>
              <a:schemeClr val="accent4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3" name="TextBox 282"/>
            <p:cNvSpPr txBox="1"/>
            <p:nvPr/>
          </p:nvSpPr>
          <p:spPr>
            <a:xfrm>
              <a:off x="7440223" y="1983373"/>
              <a:ext cx="10567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accent5">
                      <a:lumMod val="50000"/>
                    </a:schemeClr>
                  </a:solidFill>
                  <a:latin typeface="+mj-ea"/>
                  <a:ea typeface="+mj-ea"/>
                </a:rPr>
                <a:t>전차 </a:t>
              </a:r>
              <a:r>
                <a:rPr lang="ko-KR" altLang="en-US" sz="1600" dirty="0" err="1" smtClean="0">
                  <a:solidFill>
                    <a:schemeClr val="accent5">
                      <a:lumMod val="50000"/>
                    </a:schemeClr>
                  </a:solidFill>
                  <a:latin typeface="+mj-ea"/>
                  <a:ea typeface="+mj-ea"/>
                </a:rPr>
                <a:t>조향</a:t>
              </a:r>
              <a:endParaRPr lang="ko-KR" altLang="en-US" sz="1600" dirty="0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pic>
          <p:nvPicPr>
            <p:cNvPr id="1036" name="그림 1035"/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62759" y="1723401"/>
              <a:ext cx="805073" cy="805073"/>
            </a:xfrm>
            <a:prstGeom prst="rect">
              <a:avLst/>
            </a:prstGeom>
          </p:spPr>
        </p:pic>
        <p:pic>
          <p:nvPicPr>
            <p:cNvPr id="1037" name="그림 1036"/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5167" y="2691162"/>
              <a:ext cx="687342" cy="687342"/>
            </a:xfrm>
            <a:prstGeom prst="rect">
              <a:avLst/>
            </a:prstGeom>
          </p:spPr>
        </p:pic>
        <p:sp>
          <p:nvSpPr>
            <p:cNvPr id="44" name="TextBox 43"/>
            <p:cNvSpPr txBox="1"/>
            <p:nvPr/>
          </p:nvSpPr>
          <p:spPr>
            <a:xfrm>
              <a:off x="7440223" y="2889818"/>
              <a:ext cx="12618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accent5">
                      <a:lumMod val="50000"/>
                    </a:schemeClr>
                  </a:solidFill>
                  <a:latin typeface="+mj-ea"/>
                  <a:ea typeface="+mj-ea"/>
                </a:rPr>
                <a:t>이벤트 </a:t>
              </a:r>
              <a:r>
                <a:rPr lang="ko-KR" altLang="en-US" sz="1600" dirty="0">
                  <a:solidFill>
                    <a:schemeClr val="accent5">
                      <a:lumMod val="50000"/>
                    </a:schemeClr>
                  </a:solidFill>
                  <a:latin typeface="+mj-ea"/>
                  <a:ea typeface="+mj-ea"/>
                </a:rPr>
                <a:t>처리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56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B61E8-5B80-244A-AB63-0C400A83E9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35E9599-4436-2376-00C1-E3A34513BC5E}"/>
              </a:ext>
            </a:extLst>
          </p:cNvPr>
          <p:cNvGrpSpPr/>
          <p:nvPr/>
        </p:nvGrpSpPr>
        <p:grpSpPr>
          <a:xfrm>
            <a:off x="0" y="135802"/>
            <a:ext cx="5120666" cy="505538"/>
            <a:chOff x="0" y="135802"/>
            <a:chExt cx="5120666" cy="505538"/>
          </a:xfrm>
        </p:grpSpPr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0407A2FB-45A8-120F-B5B5-620308E9A18A}"/>
                </a:ext>
              </a:extLst>
            </p:cNvPr>
            <p:cNvSpPr/>
            <p:nvPr/>
          </p:nvSpPr>
          <p:spPr>
            <a:xfrm rot="5400000">
              <a:off x="73156" y="62646"/>
              <a:ext cx="505538" cy="6518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75000"/>
                <a:lumOff val="25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ko-KR" altLang="en-US" sz="2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비트로 코어 TTF" pitchFamily="2" charset="-127"/>
                <a:ea typeface="비트로 코어 TTF" pitchFamily="2" charset="-127"/>
              </a:endParaRPr>
            </a:p>
          </p:txBody>
        </p:sp>
        <p:sp>
          <p:nvSpPr>
            <p:cNvPr id="4" name="제목 5">
              <a:extLst>
                <a:ext uri="{FF2B5EF4-FFF2-40B4-BE49-F238E27FC236}">
                  <a16:creationId xmlns:a16="http://schemas.microsoft.com/office/drawing/2014/main" id="{84709BF5-F56B-5791-AC10-7E578A75B08E}"/>
                </a:ext>
              </a:extLst>
            </p:cNvPr>
            <p:cNvSpPr txBox="1">
              <a:spLocks/>
            </p:cNvSpPr>
            <p:nvPr/>
          </p:nvSpPr>
          <p:spPr>
            <a:xfrm>
              <a:off x="811794" y="142350"/>
              <a:ext cx="4308872" cy="492443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 fontAlgn="base">
                <a:defRPr sz="32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비트로 코어 TTF" pitchFamily="2" charset="-127"/>
                  <a:ea typeface="비트로 코어 TTF" pitchFamily="2" charset="-127"/>
                </a:defRPr>
              </a:lvl1pPr>
              <a:lvl2pPr>
                <a:defRPr/>
              </a:lvl2pPr>
              <a:lvl3pPr>
                <a:defRPr/>
              </a:lvl3pPr>
              <a:lvl4pPr>
                <a:defRPr/>
              </a:lvl4pPr>
              <a:lvl5pPr>
                <a:defRPr/>
              </a:lvl5pPr>
              <a:lvl6pPr>
                <a:defRPr/>
              </a:lvl6pPr>
              <a:lvl7pPr>
                <a:defRPr/>
              </a:lvl7pPr>
              <a:lvl8pPr>
                <a:defRPr/>
              </a:lvl8pPr>
              <a:lvl9pPr>
                <a:defRPr/>
              </a:lvl9pPr>
            </a:lstStyle>
            <a:p>
              <a:r>
                <a:rPr lang="en-US" altLang="ko-KR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[</a:t>
              </a:r>
              <a:r>
                <a:rPr lang="ko-KR" altLang="en-US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평가항목</a:t>
              </a:r>
              <a:r>
                <a:rPr lang="en-US" altLang="ko-KR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] </a:t>
              </a:r>
              <a:r>
                <a:rPr lang="ko-KR" altLang="en-US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모델 완성도</a:t>
              </a:r>
            </a:p>
          </p:txBody>
        </p:sp>
        <p:sp>
          <p:nvSpPr>
            <p:cNvPr id="5" name="제목 5">
              <a:extLst>
                <a:ext uri="{FF2B5EF4-FFF2-40B4-BE49-F238E27FC236}">
                  <a16:creationId xmlns:a16="http://schemas.microsoft.com/office/drawing/2014/main" id="{C6B8ADDC-A225-39C6-44B7-50B8906CE948}"/>
                </a:ext>
              </a:extLst>
            </p:cNvPr>
            <p:cNvSpPr txBox="1">
              <a:spLocks/>
            </p:cNvSpPr>
            <p:nvPr/>
          </p:nvSpPr>
          <p:spPr>
            <a:xfrm>
              <a:off x="178448" y="203906"/>
              <a:ext cx="294954" cy="36933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 fontAlgn="base">
                <a:defRPr sz="32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비트로 코어 TTF" pitchFamily="2" charset="-127"/>
                  <a:ea typeface="비트로 코어 TTF" pitchFamily="2" charset="-127"/>
                </a:defRPr>
              </a:lvl1pPr>
              <a:lvl2pPr>
                <a:defRPr/>
              </a:lvl2pPr>
              <a:lvl3pPr>
                <a:defRPr/>
              </a:lvl3pPr>
              <a:lvl4pPr>
                <a:defRPr/>
              </a:lvl4pPr>
              <a:lvl5pPr>
                <a:defRPr/>
              </a:lvl5pPr>
              <a:lvl6pPr>
                <a:defRPr/>
              </a:lvl6pPr>
              <a:lvl7pPr>
                <a:defRPr/>
              </a:lvl7pPr>
              <a:lvl8pPr>
                <a:defRPr/>
              </a:lvl8pPr>
              <a:lvl9pPr>
                <a:defRPr/>
              </a:lvl9pPr>
            </a:lstStyle>
            <a:p>
              <a:pPr algn="ctr"/>
              <a:r>
                <a:rPr lang="en-US" altLang="ko-KR" sz="2400" dirty="0">
                  <a:solidFill>
                    <a:srgbClr val="41B3C2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Ⅲ</a:t>
              </a:r>
              <a:endParaRPr lang="ko-KR" altLang="en-US" sz="2400" dirty="0">
                <a:solidFill>
                  <a:srgbClr val="41B3C2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B5D56D7-763A-7DC6-51AF-E3945C9C7829}"/>
                </a:ext>
              </a:extLst>
            </p:cNvPr>
            <p:cNvSpPr/>
            <p:nvPr/>
          </p:nvSpPr>
          <p:spPr>
            <a:xfrm>
              <a:off x="519110" y="538161"/>
              <a:ext cx="85728" cy="85728"/>
            </a:xfrm>
            <a:prstGeom prst="ellipse">
              <a:avLst/>
            </a:prstGeom>
            <a:solidFill>
              <a:srgbClr val="41B3C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F05047D-06FA-ADC0-CFE2-7285DA6FA563}"/>
              </a:ext>
            </a:extLst>
          </p:cNvPr>
          <p:cNvCxnSpPr/>
          <p:nvPr/>
        </p:nvCxnSpPr>
        <p:spPr>
          <a:xfrm>
            <a:off x="6096000" y="1415414"/>
            <a:ext cx="0" cy="5007708"/>
          </a:xfrm>
          <a:prstGeom prst="line">
            <a:avLst/>
          </a:prstGeom>
          <a:ln>
            <a:solidFill>
              <a:srgbClr val="1B4E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B19F0C-0902-54C5-BED8-05DE9B4A2A40}"/>
              </a:ext>
            </a:extLst>
          </p:cNvPr>
          <p:cNvSpPr/>
          <p:nvPr/>
        </p:nvSpPr>
        <p:spPr>
          <a:xfrm>
            <a:off x="556802" y="1733148"/>
            <a:ext cx="5129448" cy="4689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F502D86-01F8-516F-1577-B8A55593542E}"/>
              </a:ext>
            </a:extLst>
          </p:cNvPr>
          <p:cNvSpPr/>
          <p:nvPr/>
        </p:nvSpPr>
        <p:spPr>
          <a:xfrm>
            <a:off x="6591300" y="1684502"/>
            <a:ext cx="5129448" cy="4689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473402" y="1016370"/>
            <a:ext cx="27494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+mj-ea"/>
                <a:ea typeface="+mj-ea"/>
              </a:rPr>
              <a:t>전차 자율주행</a:t>
            </a:r>
            <a:endParaRPr lang="en-US" altLang="ko-KR" sz="3200" dirty="0" smtClean="0">
              <a:latin typeface="+mj-ea"/>
              <a:ea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567253" y="1016370"/>
            <a:ext cx="19287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+mj-ea"/>
                <a:ea typeface="+mj-ea"/>
              </a:rPr>
              <a:t>객체 탐지</a:t>
            </a:r>
            <a:endParaRPr lang="en-US" altLang="ko-KR" sz="3200" dirty="0" smtClean="0">
              <a:latin typeface="+mj-ea"/>
              <a:ea typeface="+mj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742815" y="3147252"/>
            <a:ext cx="4845671" cy="1209024"/>
            <a:chOff x="6742815" y="1932709"/>
            <a:chExt cx="4845671" cy="1209024"/>
          </a:xfrm>
        </p:grpSpPr>
        <p:sp>
          <p:nvSpPr>
            <p:cNvPr id="34" name="TextBox 33"/>
            <p:cNvSpPr txBox="1"/>
            <p:nvPr/>
          </p:nvSpPr>
          <p:spPr>
            <a:xfrm>
              <a:off x="6742815" y="1932709"/>
              <a:ext cx="3636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smtClean="0">
                  <a:latin typeface="+mj-ea"/>
                  <a:ea typeface="+mj-ea"/>
                </a:rPr>
                <a:t>데이터 수집 </a:t>
              </a:r>
              <a:r>
                <a:rPr lang="en-US" altLang="ko-KR" dirty="0" smtClean="0">
                  <a:latin typeface="+mj-ea"/>
                  <a:ea typeface="+mj-ea"/>
                </a:rPr>
                <a:t>&amp; Augmentation</a:t>
              </a:r>
              <a:endParaRPr lang="ko-KR" altLang="en-US" dirty="0" smtClean="0">
                <a:latin typeface="+mj-ea"/>
                <a:ea typeface="+mj-ea"/>
              </a:endParaRPr>
            </a:p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043652" y="2310736"/>
              <a:ext cx="454483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촬영 시 다양한 구도로 데이터 다양성 확보</a:t>
              </a:r>
              <a:endParaRPr lang="en-US" altLang="ko-KR" sz="1600" dirty="0" smtClean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  <a:p>
              <a:pPr lvl="0"/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Mosaic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등의 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Augmentation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기법을 활용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,</a:t>
              </a:r>
            </a:p>
            <a:p>
              <a:pPr lvl="0"/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적은 양의 데이터로 높은 성능 달성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, </a:t>
              </a:r>
              <a:r>
                <a:rPr lang="ko-KR" altLang="en-US" sz="1600" dirty="0" err="1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과적합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방지</a:t>
              </a:r>
              <a:endParaRPr lang="en-US" altLang="ko-KR" sz="1600" dirty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742815" y="1954167"/>
            <a:ext cx="4293981" cy="918021"/>
            <a:chOff x="6742815" y="2940292"/>
            <a:chExt cx="4293981" cy="918021"/>
          </a:xfrm>
        </p:grpSpPr>
        <p:sp>
          <p:nvSpPr>
            <p:cNvPr id="36" name="TextBox 35"/>
            <p:cNvSpPr txBox="1"/>
            <p:nvPr/>
          </p:nvSpPr>
          <p:spPr>
            <a:xfrm>
              <a:off x="6742815" y="2940292"/>
              <a:ext cx="1628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latin typeface="+mj-ea"/>
                  <a:ea typeface="+mj-ea"/>
                </a:rPr>
                <a:t>YOLOv11n</a:t>
              </a:r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043652" y="3273538"/>
              <a:ext cx="39931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Real-Time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환경 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/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하드웨어 성능 제약 하 </a:t>
              </a:r>
              <a:endParaRPr lang="en-US" altLang="ko-KR" sz="1600" dirty="0" smtClean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  <a:p>
              <a:pPr lvl="0"/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높은 성능의 베이스라인 모델 사용</a:t>
              </a:r>
              <a:endParaRPr lang="en-US" altLang="ko-KR" sz="1600" dirty="0" smtClean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6742815" y="4606045"/>
            <a:ext cx="4418582" cy="962802"/>
            <a:chOff x="6742815" y="1932709"/>
            <a:chExt cx="4418582" cy="962802"/>
          </a:xfrm>
        </p:grpSpPr>
        <p:sp>
          <p:nvSpPr>
            <p:cNvPr id="33" name="TextBox 32"/>
            <p:cNvSpPr txBox="1"/>
            <p:nvPr/>
          </p:nvSpPr>
          <p:spPr>
            <a:xfrm>
              <a:off x="6742815" y="1932709"/>
              <a:ext cx="441858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latin typeface="+mj-ea"/>
                  <a:ea typeface="+mj-ea"/>
                </a:rPr>
                <a:t>Test-Time Augmentation &amp; Voting</a:t>
              </a:r>
              <a:endParaRPr lang="ko-KR" altLang="en-US" dirty="0" smtClean="0">
                <a:latin typeface="+mj-ea"/>
                <a:ea typeface="+mj-ea"/>
              </a:endParaRPr>
            </a:p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043652" y="2310736"/>
              <a:ext cx="38395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ko-KR" altLang="en-US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탐지 단계에서 여러 번의 추론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결과를</a:t>
              </a:r>
              <a:endParaRPr lang="en-US" altLang="ko-KR" sz="1600" dirty="0" smtClean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  <a:p>
              <a:pPr lvl="0"/>
              <a:r>
                <a:rPr lang="en-US" altLang="ko-KR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h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ard voting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함으로서 </a:t>
              </a:r>
              <a:r>
                <a:rPr lang="ko-KR" altLang="en-US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보다 정확한 탐지</a:t>
              </a:r>
              <a:endParaRPr lang="en-US" altLang="ko-KR" sz="1600" dirty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686038" y="1954167"/>
            <a:ext cx="4938710" cy="918021"/>
            <a:chOff x="6742815" y="2940292"/>
            <a:chExt cx="4938710" cy="918021"/>
          </a:xfrm>
        </p:grpSpPr>
        <p:sp>
          <p:nvSpPr>
            <p:cNvPr id="38" name="TextBox 37"/>
            <p:cNvSpPr txBox="1"/>
            <p:nvPr/>
          </p:nvSpPr>
          <p:spPr>
            <a:xfrm>
              <a:off x="6742815" y="2940292"/>
              <a:ext cx="41506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latin typeface="+mj-ea"/>
                  <a:ea typeface="+mj-ea"/>
                </a:rPr>
                <a:t>HSV </a:t>
              </a:r>
              <a:r>
                <a:rPr lang="ko-KR" altLang="en-US" dirty="0">
                  <a:latin typeface="+mj-ea"/>
                  <a:ea typeface="+mj-ea"/>
                </a:rPr>
                <a:t>색 공간 기반 </a:t>
              </a:r>
              <a:r>
                <a:rPr lang="en-US" altLang="ko-KR" dirty="0">
                  <a:latin typeface="+mj-ea"/>
                  <a:ea typeface="+mj-ea"/>
                </a:rPr>
                <a:t>Lane Detection</a:t>
              </a:r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43652" y="3273538"/>
              <a:ext cx="463787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조명 </a:t>
              </a:r>
              <a:r>
                <a:rPr lang="ko-KR" altLang="en-US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등의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외부 환경에 </a:t>
              </a:r>
              <a:r>
                <a:rPr lang="ko-KR" altLang="en-US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둔감한 </a:t>
              </a:r>
              <a:r>
                <a:rPr lang="en-US" altLang="ko-KR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HSV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색 공간 </a:t>
              </a:r>
              <a:r>
                <a:rPr lang="ko-KR" altLang="en-US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활용</a:t>
              </a:r>
              <a:r>
                <a:rPr lang="en-US" altLang="ko-KR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,</a:t>
              </a:r>
            </a:p>
            <a:p>
              <a:pPr lvl="0"/>
              <a:r>
                <a:rPr lang="ko-KR" altLang="en-US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신뢰도 높은 </a:t>
              </a:r>
              <a:r>
                <a:rPr lang="en-US" altLang="ko-KR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Lane 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Detection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구현</a:t>
              </a:r>
              <a:endParaRPr lang="en-US" altLang="ko-KR" sz="1600" dirty="0" smtClean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686038" y="3171706"/>
            <a:ext cx="4743543" cy="1164243"/>
            <a:chOff x="6742815" y="2940292"/>
            <a:chExt cx="4743543" cy="1164243"/>
          </a:xfrm>
        </p:grpSpPr>
        <p:sp>
          <p:nvSpPr>
            <p:cNvPr id="45" name="TextBox 44"/>
            <p:cNvSpPr txBox="1"/>
            <p:nvPr/>
          </p:nvSpPr>
          <p:spPr>
            <a:xfrm>
              <a:off x="6742815" y="2940292"/>
              <a:ext cx="47435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latin typeface="+mj-ea"/>
                  <a:ea typeface="+mj-ea"/>
                </a:rPr>
                <a:t>Sensor Dead Time &amp; Moving Average</a:t>
              </a:r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043652" y="3273538"/>
              <a:ext cx="358527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인식 값의 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Moving Average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활용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,</a:t>
              </a:r>
            </a:p>
            <a:p>
              <a:pPr lvl="0"/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색상 인식 후 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Dead Time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적용 등으로</a:t>
              </a:r>
              <a:endParaRPr lang="en-US" altLang="ko-KR" sz="1600" dirty="0" smtClean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  <a:p>
              <a:pPr lvl="0"/>
              <a:r>
                <a:rPr lang="ko-KR" altLang="en-US" sz="1600" dirty="0" err="1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오탐지가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 적은 강건한 색상 인식 구현</a:t>
              </a:r>
              <a:endParaRPr lang="en-US" altLang="ko-KR" sz="1600" dirty="0" smtClean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686038" y="4669195"/>
            <a:ext cx="4813611" cy="918021"/>
            <a:chOff x="6742815" y="2940292"/>
            <a:chExt cx="4813611" cy="918021"/>
          </a:xfrm>
        </p:grpSpPr>
        <p:sp>
          <p:nvSpPr>
            <p:cNvPr id="50" name="TextBox 49"/>
            <p:cNvSpPr txBox="1"/>
            <p:nvPr/>
          </p:nvSpPr>
          <p:spPr>
            <a:xfrm>
              <a:off x="6742815" y="2940292"/>
              <a:ext cx="2867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latin typeface="+mj-ea"/>
                  <a:ea typeface="+mj-ea"/>
                </a:rPr>
                <a:t>Runtime Calibration</a:t>
              </a:r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7043652" y="3273538"/>
              <a:ext cx="45127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ko-KR" altLang="en-US" sz="1600" dirty="0" err="1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조향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 기준치를 실행 시간에 보정함으로서</a:t>
              </a:r>
              <a:endParaRPr lang="en-US" altLang="ko-KR" sz="1600" dirty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  <a:p>
              <a:pPr lvl="0"/>
              <a:r>
                <a:rPr lang="ko-KR" altLang="en-US" sz="1600" dirty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카메라 각도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등 영향 최소화</a:t>
              </a:r>
              <a:r>
                <a:rPr lang="en-US" altLang="ko-KR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, 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안정적인 </a:t>
              </a:r>
              <a:r>
                <a:rPr lang="ko-KR" altLang="en-US" sz="1600" dirty="0" err="1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조향</a:t>
              </a:r>
              <a:r>
                <a:rPr lang="ko-KR" altLang="en-US" sz="1600" dirty="0" smtClean="0">
                  <a:solidFill>
                    <a:srgbClr val="3F95E0"/>
                  </a:solidFill>
                  <a:latin typeface="비트로 코어 TTF"/>
                  <a:ea typeface="비트로 코어 TTF"/>
                </a:rPr>
                <a:t> 가능</a:t>
              </a:r>
              <a:endParaRPr lang="en-US" altLang="ko-KR" sz="1600" dirty="0" smtClean="0">
                <a:solidFill>
                  <a:srgbClr val="3F95E0"/>
                </a:solidFill>
                <a:latin typeface="비트로 코어 TTF"/>
                <a:ea typeface="비트로 코어 TTF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86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6BC58-5113-2A32-75FB-3C91BBCEF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A564E35-A660-904F-304E-EA74721EC613}"/>
              </a:ext>
            </a:extLst>
          </p:cNvPr>
          <p:cNvGrpSpPr/>
          <p:nvPr/>
        </p:nvGrpSpPr>
        <p:grpSpPr>
          <a:xfrm>
            <a:off x="0" y="135802"/>
            <a:ext cx="5531035" cy="505538"/>
            <a:chOff x="0" y="135802"/>
            <a:chExt cx="5531035" cy="505538"/>
          </a:xfrm>
        </p:grpSpPr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0EC66BB3-C3B2-FE86-8555-CB0AA1BDCAB4}"/>
                </a:ext>
              </a:extLst>
            </p:cNvPr>
            <p:cNvSpPr/>
            <p:nvPr/>
          </p:nvSpPr>
          <p:spPr>
            <a:xfrm rot="5400000">
              <a:off x="73156" y="62646"/>
              <a:ext cx="505538" cy="6518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>
                <a:lumMod val="75000"/>
                <a:lumOff val="25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ko-KR" altLang="en-US" sz="2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비트로 코어 TTF" pitchFamily="2" charset="-127"/>
                <a:ea typeface="비트로 코어 TTF" pitchFamily="2" charset="-127"/>
              </a:endParaRPr>
            </a:p>
          </p:txBody>
        </p:sp>
        <p:sp>
          <p:nvSpPr>
            <p:cNvPr id="4" name="제목 5">
              <a:extLst>
                <a:ext uri="{FF2B5EF4-FFF2-40B4-BE49-F238E27FC236}">
                  <a16:creationId xmlns:a16="http://schemas.microsoft.com/office/drawing/2014/main" id="{26340EFA-C7DF-EA3D-5A9A-F63ADBAAB706}"/>
                </a:ext>
              </a:extLst>
            </p:cNvPr>
            <p:cNvSpPr txBox="1">
              <a:spLocks/>
            </p:cNvSpPr>
            <p:nvPr/>
          </p:nvSpPr>
          <p:spPr>
            <a:xfrm>
              <a:off x="811794" y="142350"/>
              <a:ext cx="4719241" cy="492443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 fontAlgn="base">
                <a:defRPr sz="32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비트로 코어 TTF" pitchFamily="2" charset="-127"/>
                  <a:ea typeface="비트로 코어 TTF" pitchFamily="2" charset="-127"/>
                </a:defRPr>
              </a:lvl1pPr>
              <a:lvl2pPr>
                <a:defRPr/>
              </a:lvl2pPr>
              <a:lvl3pPr>
                <a:defRPr/>
              </a:lvl3pPr>
              <a:lvl4pPr>
                <a:defRPr/>
              </a:lvl4pPr>
              <a:lvl5pPr>
                <a:defRPr/>
              </a:lvl5pPr>
              <a:lvl6pPr>
                <a:defRPr/>
              </a:lvl6pPr>
              <a:lvl7pPr>
                <a:defRPr/>
              </a:lvl7pPr>
              <a:lvl8pPr>
                <a:defRPr/>
              </a:lvl8pPr>
              <a:lvl9pPr>
                <a:defRPr/>
              </a:lvl9pPr>
            </a:lstStyle>
            <a:p>
              <a:r>
                <a:rPr lang="en-US" altLang="ko-KR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[</a:t>
              </a:r>
              <a:r>
                <a:rPr lang="ko-KR" altLang="en-US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평가항목</a:t>
              </a:r>
              <a:r>
                <a:rPr lang="en-US" altLang="ko-KR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] </a:t>
              </a:r>
              <a:r>
                <a:rPr lang="ko-KR" altLang="en-US" dirty="0">
                  <a:solidFill>
                    <a:schemeClr val="bg1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수행 프로세스</a:t>
              </a:r>
            </a:p>
          </p:txBody>
        </p:sp>
        <p:sp>
          <p:nvSpPr>
            <p:cNvPr id="5" name="제목 5">
              <a:extLst>
                <a:ext uri="{FF2B5EF4-FFF2-40B4-BE49-F238E27FC236}">
                  <a16:creationId xmlns:a16="http://schemas.microsoft.com/office/drawing/2014/main" id="{6425410F-9E25-3213-42A3-E049D1001EB0}"/>
                </a:ext>
              </a:extLst>
            </p:cNvPr>
            <p:cNvSpPr txBox="1">
              <a:spLocks/>
            </p:cNvSpPr>
            <p:nvPr/>
          </p:nvSpPr>
          <p:spPr>
            <a:xfrm>
              <a:off x="164022" y="203906"/>
              <a:ext cx="323807" cy="36933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 fontAlgn="base">
                <a:defRPr sz="32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비트로 코어 TTF" pitchFamily="2" charset="-127"/>
                  <a:ea typeface="비트로 코어 TTF" pitchFamily="2" charset="-127"/>
                </a:defRPr>
              </a:lvl1pPr>
              <a:lvl2pPr>
                <a:defRPr/>
              </a:lvl2pPr>
              <a:lvl3pPr>
                <a:defRPr/>
              </a:lvl3pPr>
              <a:lvl4pPr>
                <a:defRPr/>
              </a:lvl4pPr>
              <a:lvl5pPr>
                <a:defRPr/>
              </a:lvl5pPr>
              <a:lvl6pPr>
                <a:defRPr/>
              </a:lvl6pPr>
              <a:lvl7pPr>
                <a:defRPr/>
              </a:lvl7pPr>
              <a:lvl8pPr>
                <a:defRPr/>
              </a:lvl8pPr>
              <a:lvl9pPr>
                <a:defRPr/>
              </a:lvl9pPr>
            </a:lstStyle>
            <a:p>
              <a:pPr algn="ctr"/>
              <a:r>
                <a:rPr lang="en-US" altLang="ko-KR" sz="2400" dirty="0">
                  <a:solidFill>
                    <a:srgbClr val="41B3C2"/>
                  </a:solidFill>
                  <a:effectLst>
                    <a:glow rad="63500">
                      <a:schemeClr val="accent2">
                        <a:alpha val="7000"/>
                      </a:schemeClr>
                    </a:glow>
                  </a:effectLst>
                </a:rPr>
                <a:t>Ⅳ</a:t>
              </a:r>
              <a:endParaRPr lang="ko-KR" altLang="en-US" sz="2400" dirty="0">
                <a:solidFill>
                  <a:srgbClr val="41B3C2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6D49968C-1FE1-756D-2136-FF8E3A825ED9}"/>
                </a:ext>
              </a:extLst>
            </p:cNvPr>
            <p:cNvSpPr/>
            <p:nvPr/>
          </p:nvSpPr>
          <p:spPr>
            <a:xfrm>
              <a:off x="519110" y="538161"/>
              <a:ext cx="85728" cy="85728"/>
            </a:xfrm>
            <a:prstGeom prst="ellipse">
              <a:avLst/>
            </a:prstGeom>
            <a:solidFill>
              <a:srgbClr val="41B3C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87" name="그룹 486"/>
          <p:cNvGrpSpPr/>
          <p:nvPr/>
        </p:nvGrpSpPr>
        <p:grpSpPr>
          <a:xfrm>
            <a:off x="966907" y="1164485"/>
            <a:ext cx="9907525" cy="5258582"/>
            <a:chOff x="966907" y="1164485"/>
            <a:chExt cx="9907525" cy="5258582"/>
          </a:xfrm>
        </p:grpSpPr>
        <p:grpSp>
          <p:nvGrpSpPr>
            <p:cNvPr id="19" name="그룹 18"/>
            <p:cNvGrpSpPr/>
            <p:nvPr/>
          </p:nvGrpSpPr>
          <p:grpSpPr>
            <a:xfrm>
              <a:off x="3425442" y="1182337"/>
              <a:ext cx="1439888" cy="431687"/>
              <a:chOff x="89886" y="157896"/>
              <a:chExt cx="2388691" cy="728550"/>
            </a:xfrm>
            <a:solidFill>
              <a:srgbClr val="3F95E0"/>
            </a:solidFill>
          </p:grpSpPr>
          <p:sp>
            <p:nvSpPr>
              <p:cNvPr id="20" name="직사각형 19"/>
              <p:cNvSpPr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1" name="TextBox 20"/>
              <p:cNvSpPr txBox="1"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7780" tIns="17780" rIns="17780" bIns="17780" numCol="1" spcCol="1270" anchor="ctr" anchorCtr="0">
                <a:noAutofit/>
              </a:bodyPr>
              <a:lstStyle/>
              <a:p>
                <a:pPr lvl="0" algn="ctr" defTabSz="12446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400" dirty="0" smtClean="0">
                    <a:latin typeface="+mj-ea"/>
                    <a:ea typeface="+mj-ea"/>
                  </a:rPr>
                  <a:t>환경 초기화</a:t>
                </a:r>
                <a:endParaRPr lang="ko-KR" altLang="en-US" sz="1400" kern="1200" dirty="0">
                  <a:latin typeface="+mj-ea"/>
                  <a:ea typeface="+mj-ea"/>
                </a:endParaRPr>
              </a:p>
            </p:txBody>
          </p:sp>
        </p:grpSp>
        <p:cxnSp>
          <p:nvCxnSpPr>
            <p:cNvPr id="71" name="직선 화살표 연결선 70"/>
            <p:cNvCxnSpPr/>
            <p:nvPr/>
          </p:nvCxnSpPr>
          <p:spPr>
            <a:xfrm rot="16200000" flipH="1">
              <a:off x="3155214" y="1136007"/>
              <a:ext cx="1" cy="513320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화살표 연결선 71"/>
            <p:cNvCxnSpPr/>
            <p:nvPr/>
          </p:nvCxnSpPr>
          <p:spPr>
            <a:xfrm>
              <a:off x="4914309" y="1392667"/>
              <a:ext cx="984544" cy="1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1" name="타원 430"/>
            <p:cNvSpPr/>
            <p:nvPr/>
          </p:nvSpPr>
          <p:spPr>
            <a:xfrm>
              <a:off x="966907" y="1164485"/>
              <a:ext cx="1924765" cy="45018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1400" dirty="0">
                <a:latin typeface="+mj-ea"/>
              </a:endParaRPr>
            </a:p>
          </p:txBody>
        </p:sp>
        <p:grpSp>
          <p:nvGrpSpPr>
            <p:cNvPr id="38" name="그룹 37"/>
            <p:cNvGrpSpPr/>
            <p:nvPr/>
          </p:nvGrpSpPr>
          <p:grpSpPr>
            <a:xfrm>
              <a:off x="5838194" y="1219391"/>
              <a:ext cx="1867789" cy="539034"/>
              <a:chOff x="3200341" y="3102396"/>
              <a:chExt cx="1867789" cy="539034"/>
            </a:xfrm>
          </p:grpSpPr>
          <p:sp>
            <p:nvSpPr>
              <p:cNvPr id="104" name="평행 사변형 103"/>
              <p:cNvSpPr/>
              <p:nvPr/>
            </p:nvSpPr>
            <p:spPr>
              <a:xfrm>
                <a:off x="3200341" y="3102396"/>
                <a:ext cx="1867789" cy="539034"/>
              </a:xfrm>
              <a:prstGeom prst="parallelogram">
                <a:avLst/>
              </a:prstGeom>
              <a:solidFill>
                <a:srgbClr val="3F95E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5" name="직사각형 104"/>
              <p:cNvSpPr/>
              <p:nvPr/>
            </p:nvSpPr>
            <p:spPr>
              <a:xfrm>
                <a:off x="3563122" y="3261988"/>
                <a:ext cx="1127233" cy="2916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카메라 입력</a:t>
                </a:r>
                <a:endParaRPr lang="ko-KR" altLang="en-US" sz="1400" dirty="0">
                  <a:solidFill>
                    <a:prstClr val="white"/>
                  </a:solidFill>
                  <a:latin typeface="비트로 코어 TTF"/>
                  <a:ea typeface="비트로 코어 TTF"/>
                </a:endParaRPr>
              </a:p>
            </p:txBody>
          </p:sp>
        </p:grpSp>
        <p:cxnSp>
          <p:nvCxnSpPr>
            <p:cNvPr id="212" name="직선 화살표 연결선 211"/>
            <p:cNvCxnSpPr/>
            <p:nvPr/>
          </p:nvCxnSpPr>
          <p:spPr>
            <a:xfrm flipH="1">
              <a:off x="9140377" y="2369285"/>
              <a:ext cx="1" cy="284954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TextBox 222"/>
            <p:cNvSpPr txBox="1"/>
            <p:nvPr/>
          </p:nvSpPr>
          <p:spPr>
            <a:xfrm>
              <a:off x="7752201" y="2402849"/>
              <a:ext cx="41389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 smtClean="0">
                  <a:latin typeface="+mj-ea"/>
                  <a:ea typeface="+mj-ea"/>
                </a:rPr>
                <a:t>Yes</a:t>
              </a:r>
              <a:endParaRPr lang="ko-KR" altLang="en-US" sz="900" dirty="0">
                <a:latin typeface="+mj-ea"/>
                <a:ea typeface="+mj-ea"/>
              </a:endParaRPr>
            </a:p>
          </p:txBody>
        </p:sp>
        <p:cxnSp>
          <p:nvCxnSpPr>
            <p:cNvPr id="401" name="직선 화살표 연결선 400"/>
            <p:cNvCxnSpPr/>
            <p:nvPr/>
          </p:nvCxnSpPr>
          <p:spPr>
            <a:xfrm flipH="1">
              <a:off x="6667681" y="2690406"/>
              <a:ext cx="1" cy="297689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그룹 33"/>
            <p:cNvGrpSpPr/>
            <p:nvPr/>
          </p:nvGrpSpPr>
          <p:grpSpPr>
            <a:xfrm>
              <a:off x="5705389" y="1758425"/>
              <a:ext cx="1902700" cy="918532"/>
              <a:chOff x="6194399" y="2410886"/>
              <a:chExt cx="1902700" cy="918532"/>
            </a:xfrm>
          </p:grpSpPr>
          <p:cxnSp>
            <p:nvCxnSpPr>
              <p:cNvPr id="269" name="직선 화살표 연결선 268"/>
              <p:cNvCxnSpPr/>
              <p:nvPr/>
            </p:nvCxnSpPr>
            <p:spPr>
              <a:xfrm flipH="1">
                <a:off x="7145749" y="2410886"/>
                <a:ext cx="1" cy="297689"/>
              </a:xfrm>
              <a:prstGeom prst="straightConnector1">
                <a:avLst/>
              </a:prstGeom>
              <a:solidFill>
                <a:srgbClr val="3F95E0"/>
              </a:solidFill>
              <a:ln>
                <a:solidFill>
                  <a:srgbClr val="1B4E73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3" name="순서도: 판단 402"/>
              <p:cNvSpPr/>
              <p:nvPr/>
            </p:nvSpPr>
            <p:spPr>
              <a:xfrm>
                <a:off x="6194399" y="2718583"/>
                <a:ext cx="1902700" cy="610835"/>
              </a:xfrm>
              <a:prstGeom prst="flowChartDecision">
                <a:avLst/>
              </a:prstGeom>
              <a:solidFill>
                <a:srgbClr val="41B3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ko-KR" altLang="en-US" sz="1600" dirty="0"/>
              </a:p>
            </p:txBody>
          </p:sp>
          <p:sp>
            <p:nvSpPr>
              <p:cNvPr id="405" name="직사각형 404"/>
              <p:cNvSpPr/>
              <p:nvPr/>
            </p:nvSpPr>
            <p:spPr>
              <a:xfrm>
                <a:off x="6609595" y="2889112"/>
                <a:ext cx="1056701" cy="2916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400" dirty="0" err="1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마커</a:t>
                </a:r>
                <a:r>
                  <a:rPr lang="ko-KR" altLang="en-US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 인식</a:t>
                </a:r>
                <a:r>
                  <a:rPr lang="en-US" altLang="ko-KR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?</a:t>
                </a:r>
                <a:endParaRPr lang="ko-KR" altLang="en-US" sz="1400" dirty="0">
                  <a:solidFill>
                    <a:prstClr val="white"/>
                  </a:solidFill>
                  <a:latin typeface="비트로 코어 TTF"/>
                  <a:ea typeface="비트로 코어 TTF"/>
                </a:endParaRPr>
              </a:p>
            </p:txBody>
          </p:sp>
        </p:grpSp>
        <p:grpSp>
          <p:nvGrpSpPr>
            <p:cNvPr id="435" name="그룹 434"/>
            <p:cNvGrpSpPr/>
            <p:nvPr/>
          </p:nvGrpSpPr>
          <p:grpSpPr>
            <a:xfrm>
              <a:off x="5654416" y="3014368"/>
              <a:ext cx="1953673" cy="431687"/>
              <a:chOff x="89886" y="157896"/>
              <a:chExt cx="2388691" cy="728550"/>
            </a:xfrm>
            <a:solidFill>
              <a:srgbClr val="3F95E0"/>
            </a:solidFill>
          </p:grpSpPr>
          <p:sp>
            <p:nvSpPr>
              <p:cNvPr id="436" name="직사각형 435"/>
              <p:cNvSpPr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37" name="TextBox 436"/>
              <p:cNvSpPr txBox="1"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7780" tIns="17780" rIns="17780" bIns="17780" numCol="1" spcCol="1270" anchor="ctr" anchorCtr="0">
                <a:noAutofit/>
              </a:bodyPr>
              <a:lstStyle/>
              <a:p>
                <a:pPr lvl="0" algn="ctr" defTabSz="12446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ko-KR" sz="1400" dirty="0" smtClean="0">
                    <a:latin typeface="+mj-ea"/>
                    <a:ea typeface="+mj-ea"/>
                  </a:rPr>
                  <a:t>Lane </a:t>
                </a:r>
                <a:r>
                  <a:rPr lang="ko-KR" altLang="en-US" sz="1400" dirty="0" smtClean="0">
                    <a:latin typeface="+mj-ea"/>
                    <a:ea typeface="+mj-ea"/>
                  </a:rPr>
                  <a:t>인식</a:t>
                </a:r>
                <a:endParaRPr lang="ko-KR" altLang="en-US" sz="1400" kern="1200" dirty="0">
                  <a:latin typeface="+mj-ea"/>
                  <a:ea typeface="+mj-ea"/>
                </a:endParaRPr>
              </a:p>
            </p:txBody>
          </p:sp>
        </p:grpSp>
        <p:sp>
          <p:nvSpPr>
            <p:cNvPr id="462" name="TextBox 461"/>
            <p:cNvSpPr txBox="1"/>
            <p:nvPr/>
          </p:nvSpPr>
          <p:spPr>
            <a:xfrm>
              <a:off x="6698976" y="2705312"/>
              <a:ext cx="3465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 smtClean="0">
                  <a:latin typeface="+mj-ea"/>
                  <a:ea typeface="+mj-ea"/>
                </a:rPr>
                <a:t>No</a:t>
              </a:r>
              <a:endParaRPr lang="ko-KR" altLang="en-US" sz="900" dirty="0">
                <a:latin typeface="+mj-ea"/>
                <a:ea typeface="+mj-ea"/>
              </a:endParaRPr>
            </a:p>
          </p:txBody>
        </p:sp>
        <p:grpSp>
          <p:nvGrpSpPr>
            <p:cNvPr id="406" name="그룹 405"/>
            <p:cNvGrpSpPr/>
            <p:nvPr/>
          </p:nvGrpSpPr>
          <p:grpSpPr>
            <a:xfrm>
              <a:off x="8381957" y="4918346"/>
              <a:ext cx="1486898" cy="431687"/>
              <a:chOff x="89886" y="157896"/>
              <a:chExt cx="2388691" cy="728550"/>
            </a:xfrm>
            <a:solidFill>
              <a:srgbClr val="3F95E0"/>
            </a:solidFill>
          </p:grpSpPr>
          <p:sp>
            <p:nvSpPr>
              <p:cNvPr id="407" name="직사각형 406"/>
              <p:cNvSpPr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08" name="TextBox 407"/>
              <p:cNvSpPr txBox="1"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7780" tIns="17780" rIns="17780" bIns="17780" numCol="1" spcCol="1270" anchor="ctr" anchorCtr="0">
                <a:noAutofit/>
              </a:bodyPr>
              <a:lstStyle/>
              <a:p>
                <a:pPr lvl="0" algn="ctr" defTabSz="12446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400" dirty="0" smtClean="0">
                    <a:latin typeface="+mj-ea"/>
                    <a:ea typeface="+mj-ea"/>
                  </a:rPr>
                  <a:t>주포 발사 </a:t>
                </a:r>
                <a:r>
                  <a:rPr lang="en-US" altLang="ko-KR" sz="1400" dirty="0" smtClean="0">
                    <a:latin typeface="+mj-ea"/>
                    <a:ea typeface="+mj-ea"/>
                  </a:rPr>
                  <a:t>(IR)</a:t>
                </a:r>
                <a:endParaRPr lang="ko-KR" altLang="en-US" sz="1400" kern="1200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7" name="그룹 6"/>
            <p:cNvGrpSpPr/>
            <p:nvPr/>
          </p:nvGrpSpPr>
          <p:grpSpPr>
            <a:xfrm>
              <a:off x="8188687" y="4055153"/>
              <a:ext cx="1902700" cy="610835"/>
              <a:chOff x="6194399" y="3634519"/>
              <a:chExt cx="1902700" cy="610835"/>
            </a:xfrm>
          </p:grpSpPr>
          <p:sp>
            <p:nvSpPr>
              <p:cNvPr id="471" name="순서도: 판단 470"/>
              <p:cNvSpPr/>
              <p:nvPr/>
            </p:nvSpPr>
            <p:spPr>
              <a:xfrm>
                <a:off x="6194399" y="3634519"/>
                <a:ext cx="1902700" cy="610835"/>
              </a:xfrm>
              <a:prstGeom prst="flowChartDecision">
                <a:avLst/>
              </a:prstGeom>
              <a:solidFill>
                <a:srgbClr val="41B3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ko-KR" altLang="en-US" sz="1600" dirty="0"/>
              </a:p>
            </p:txBody>
          </p:sp>
          <p:sp>
            <p:nvSpPr>
              <p:cNvPr id="472" name="직사각형 471"/>
              <p:cNvSpPr/>
              <p:nvPr/>
            </p:nvSpPr>
            <p:spPr>
              <a:xfrm>
                <a:off x="6699364" y="3805048"/>
                <a:ext cx="877163" cy="2916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적 전차</a:t>
                </a:r>
                <a:r>
                  <a:rPr lang="en-US" altLang="ko-KR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?</a:t>
                </a:r>
                <a:endParaRPr lang="ko-KR" altLang="en-US" sz="1400" dirty="0">
                  <a:solidFill>
                    <a:prstClr val="white"/>
                  </a:solidFill>
                  <a:latin typeface="비트로 코어 TTF"/>
                  <a:ea typeface="비트로 코어 TTF"/>
                </a:endParaRPr>
              </a:p>
            </p:txBody>
          </p:sp>
        </p:grpSp>
        <p:grpSp>
          <p:nvGrpSpPr>
            <p:cNvPr id="70" name="그룹 69"/>
            <p:cNvGrpSpPr/>
            <p:nvPr/>
          </p:nvGrpSpPr>
          <p:grpSpPr>
            <a:xfrm>
              <a:off x="8387256" y="2681791"/>
              <a:ext cx="1496630" cy="431687"/>
              <a:chOff x="89886" y="157896"/>
              <a:chExt cx="2388691" cy="728550"/>
            </a:xfrm>
            <a:solidFill>
              <a:srgbClr val="3F95E0"/>
            </a:solidFill>
          </p:grpSpPr>
          <p:sp>
            <p:nvSpPr>
              <p:cNvPr id="73" name="직사각형 72"/>
              <p:cNvSpPr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74" name="TextBox 73"/>
              <p:cNvSpPr txBox="1"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7780" tIns="17780" rIns="17780" bIns="17780" numCol="1" spcCol="1270" anchor="ctr" anchorCtr="0">
                <a:noAutofit/>
              </a:bodyPr>
              <a:lstStyle/>
              <a:p>
                <a:pPr lvl="0" algn="ctr" defTabSz="12446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400" kern="1200" dirty="0" smtClean="0">
                    <a:latin typeface="+mj-ea"/>
                    <a:ea typeface="+mj-ea"/>
                  </a:rPr>
                  <a:t>모형 탐지</a:t>
                </a:r>
                <a:endParaRPr lang="en-US" altLang="ko-KR" sz="1400" kern="1200" dirty="0" smtClean="0">
                  <a:latin typeface="+mj-ea"/>
                  <a:ea typeface="+mj-ea"/>
                </a:endParaRPr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8186045" y="3318676"/>
              <a:ext cx="1867789" cy="539034"/>
              <a:chOff x="904365" y="4865931"/>
              <a:chExt cx="1867789" cy="539034"/>
            </a:xfrm>
          </p:grpSpPr>
          <p:sp>
            <p:nvSpPr>
              <p:cNvPr id="8" name="평행 사변형 7"/>
              <p:cNvSpPr/>
              <p:nvPr/>
            </p:nvSpPr>
            <p:spPr>
              <a:xfrm>
                <a:off x="904365" y="4865931"/>
                <a:ext cx="1867789" cy="539034"/>
              </a:xfrm>
              <a:prstGeom prst="parallelogram">
                <a:avLst/>
              </a:prstGeom>
              <a:solidFill>
                <a:srgbClr val="3F95E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직사각형 75"/>
              <p:cNvSpPr/>
              <p:nvPr/>
            </p:nvSpPr>
            <p:spPr>
              <a:xfrm>
                <a:off x="1051407" y="5010824"/>
                <a:ext cx="1628972" cy="2862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아군</a:t>
                </a:r>
                <a:r>
                  <a:rPr lang="en-US" altLang="ko-KR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/</a:t>
                </a:r>
                <a:r>
                  <a:rPr lang="ko-KR" altLang="en-US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적군 수 출력</a:t>
                </a:r>
                <a:endParaRPr lang="ko-KR" altLang="en-US" sz="1400" dirty="0">
                  <a:solidFill>
                    <a:prstClr val="white"/>
                  </a:solidFill>
                  <a:latin typeface="비트로 코어 TTF"/>
                  <a:ea typeface="비트로 코어 TTF"/>
                </a:endParaRPr>
              </a:p>
            </p:txBody>
          </p:sp>
        </p:grpSp>
        <p:grpSp>
          <p:nvGrpSpPr>
            <p:cNvPr id="107" name="그룹 106"/>
            <p:cNvGrpSpPr/>
            <p:nvPr/>
          </p:nvGrpSpPr>
          <p:grpSpPr>
            <a:xfrm>
              <a:off x="5679210" y="4147836"/>
              <a:ext cx="1953673" cy="431687"/>
              <a:chOff x="89886" y="157896"/>
              <a:chExt cx="2388691" cy="728550"/>
            </a:xfrm>
            <a:solidFill>
              <a:srgbClr val="3F95E0"/>
            </a:solidFill>
          </p:grpSpPr>
          <p:sp>
            <p:nvSpPr>
              <p:cNvPr id="108" name="직사각형 107"/>
              <p:cNvSpPr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09" name="TextBox 108"/>
              <p:cNvSpPr txBox="1"/>
              <p:nvPr/>
            </p:nvSpPr>
            <p:spPr>
              <a:xfrm>
                <a:off x="89886" y="157896"/>
                <a:ext cx="2388691" cy="728550"/>
              </a:xfrm>
              <a:prstGeom prst="rect">
                <a:avLst/>
              </a:prstGeom>
              <a:grpFill/>
              <a:ln>
                <a:solidFill>
                  <a:srgbClr val="3F95E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7780" tIns="17780" rIns="17780" bIns="17780" numCol="1" spcCol="1270" anchor="ctr" anchorCtr="0">
                <a:noAutofit/>
              </a:bodyPr>
              <a:lstStyle/>
              <a:p>
                <a:pPr lvl="0" algn="ctr" defTabSz="12446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400" kern="1200" dirty="0" smtClean="0">
                    <a:latin typeface="+mj-ea"/>
                    <a:ea typeface="+mj-ea"/>
                  </a:rPr>
                  <a:t>주행 </a:t>
                </a:r>
                <a:r>
                  <a:rPr lang="en-US" altLang="ko-KR" sz="1400" kern="1200" dirty="0" smtClean="0">
                    <a:latin typeface="+mj-ea"/>
                    <a:ea typeface="+mj-ea"/>
                  </a:rPr>
                  <a:t>&amp; </a:t>
                </a:r>
                <a:r>
                  <a:rPr lang="ko-KR" altLang="en-US" sz="1400" dirty="0" err="1" smtClean="0">
                    <a:latin typeface="+mj-ea"/>
                    <a:ea typeface="+mj-ea"/>
                  </a:rPr>
                  <a:t>조향</a:t>
                </a:r>
                <a:endParaRPr lang="ko-KR" altLang="en-US" sz="1400" kern="1200" dirty="0">
                  <a:latin typeface="+mj-ea"/>
                  <a:ea typeface="+mj-ea"/>
                </a:endParaRPr>
              </a:p>
            </p:txBody>
          </p:sp>
        </p:grpSp>
        <p:cxnSp>
          <p:nvCxnSpPr>
            <p:cNvPr id="110" name="직선 화살표 연결선 109"/>
            <p:cNvCxnSpPr/>
            <p:nvPr/>
          </p:nvCxnSpPr>
          <p:spPr>
            <a:xfrm flipH="1">
              <a:off x="6667681" y="3475819"/>
              <a:ext cx="4732" cy="564598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화살표 연결선 110"/>
            <p:cNvCxnSpPr/>
            <p:nvPr/>
          </p:nvCxnSpPr>
          <p:spPr>
            <a:xfrm>
              <a:off x="6645537" y="4665988"/>
              <a:ext cx="17250" cy="979184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/>
            <p:cNvCxnSpPr/>
            <p:nvPr/>
          </p:nvCxnSpPr>
          <p:spPr>
            <a:xfrm flipH="1">
              <a:off x="6698976" y="5520722"/>
              <a:ext cx="415821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그룹 47"/>
            <p:cNvGrpSpPr/>
            <p:nvPr/>
          </p:nvGrpSpPr>
          <p:grpSpPr>
            <a:xfrm>
              <a:off x="5545669" y="5652499"/>
              <a:ext cx="2206532" cy="770568"/>
              <a:chOff x="6000163" y="2107125"/>
              <a:chExt cx="2206532" cy="770568"/>
            </a:xfrm>
          </p:grpSpPr>
          <p:sp>
            <p:nvSpPr>
              <p:cNvPr id="121" name="순서도: 판단 120"/>
              <p:cNvSpPr/>
              <p:nvPr/>
            </p:nvSpPr>
            <p:spPr>
              <a:xfrm>
                <a:off x="6000163" y="2107125"/>
                <a:ext cx="2206532" cy="770568"/>
              </a:xfrm>
              <a:prstGeom prst="flowChartDecision">
                <a:avLst/>
              </a:prstGeom>
              <a:solidFill>
                <a:srgbClr val="41B3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ko-KR" altLang="en-US" sz="1600" dirty="0"/>
              </a:p>
            </p:txBody>
          </p:sp>
          <p:sp>
            <p:nvSpPr>
              <p:cNvPr id="122" name="직사각형 121"/>
              <p:cNvSpPr/>
              <p:nvPr/>
            </p:nvSpPr>
            <p:spPr>
              <a:xfrm>
                <a:off x="6275531" y="2357520"/>
                <a:ext cx="1640193" cy="2862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모든 이벤트 수행</a:t>
                </a:r>
                <a:r>
                  <a:rPr lang="en-US" altLang="ko-KR" sz="1400" dirty="0" smtClean="0">
                    <a:solidFill>
                      <a:prstClr val="white"/>
                    </a:solidFill>
                    <a:latin typeface="비트로 코어 TTF"/>
                    <a:ea typeface="비트로 코어 TTF"/>
                  </a:rPr>
                  <a:t>?</a:t>
                </a:r>
                <a:endParaRPr lang="ko-KR" altLang="en-US" sz="1400" dirty="0">
                  <a:solidFill>
                    <a:prstClr val="white"/>
                  </a:solidFill>
                  <a:latin typeface="비트로 코어 TTF"/>
                  <a:ea typeface="비트로 코어 TTF"/>
                </a:endParaRPr>
              </a:p>
            </p:txBody>
          </p:sp>
        </p:grpSp>
        <p:cxnSp>
          <p:nvCxnSpPr>
            <p:cNvPr id="124" name="직선 화살표 연결선 123"/>
            <p:cNvCxnSpPr/>
            <p:nvPr/>
          </p:nvCxnSpPr>
          <p:spPr>
            <a:xfrm rot="16200000" flipH="1">
              <a:off x="8008860" y="5781123"/>
              <a:ext cx="1" cy="513320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타원 125"/>
            <p:cNvSpPr/>
            <p:nvPr/>
          </p:nvSpPr>
          <p:spPr>
            <a:xfrm>
              <a:off x="8321472" y="5808264"/>
              <a:ext cx="1924765" cy="45018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1400" dirty="0">
                <a:latin typeface="+mj-ea"/>
              </a:endParaRPr>
            </a:p>
          </p:txBody>
        </p:sp>
        <p:sp>
          <p:nvSpPr>
            <p:cNvPr id="129" name="직사각형 128"/>
            <p:cNvSpPr/>
            <p:nvPr/>
          </p:nvSpPr>
          <p:spPr>
            <a:xfrm>
              <a:off x="9046966" y="5902894"/>
              <a:ext cx="543740" cy="29161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lvl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400" dirty="0" smtClean="0">
                  <a:solidFill>
                    <a:prstClr val="white"/>
                  </a:solidFill>
                  <a:latin typeface="비트로 코어 TTF"/>
                  <a:ea typeface="비트로 코어 TTF"/>
                </a:rPr>
                <a:t>종료</a:t>
              </a:r>
              <a:endParaRPr lang="ko-KR" altLang="en-US" sz="1400" dirty="0">
                <a:solidFill>
                  <a:prstClr val="white"/>
                </a:solidFill>
                <a:latin typeface="비트로 코어 TTF"/>
                <a:ea typeface="비트로 코어 TTF"/>
              </a:endParaRPr>
            </a:p>
          </p:txBody>
        </p:sp>
        <p:sp>
          <p:nvSpPr>
            <p:cNvPr id="130" name="직사각형 129"/>
            <p:cNvSpPr/>
            <p:nvPr/>
          </p:nvSpPr>
          <p:spPr>
            <a:xfrm>
              <a:off x="1657420" y="1243766"/>
              <a:ext cx="543740" cy="29161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lvl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400" dirty="0" smtClean="0">
                  <a:solidFill>
                    <a:prstClr val="white"/>
                  </a:solidFill>
                  <a:latin typeface="비트로 코어 TTF"/>
                  <a:ea typeface="비트로 코어 TTF"/>
                </a:rPr>
                <a:t>시작</a:t>
              </a:r>
              <a:endParaRPr lang="ko-KR" altLang="en-US" sz="1400" dirty="0">
                <a:solidFill>
                  <a:prstClr val="white"/>
                </a:solidFill>
                <a:latin typeface="비트로 코어 TTF"/>
                <a:ea typeface="비트로 코어 TTF"/>
              </a:endParaRPr>
            </a:p>
          </p:txBody>
        </p:sp>
        <p:cxnSp>
          <p:nvCxnSpPr>
            <p:cNvPr id="58" name="직선 연결선 57"/>
            <p:cNvCxnSpPr/>
            <p:nvPr/>
          </p:nvCxnSpPr>
          <p:spPr>
            <a:xfrm>
              <a:off x="10091387" y="4350471"/>
              <a:ext cx="765799" cy="10510"/>
            </a:xfrm>
            <a:prstGeom prst="line">
              <a:avLst/>
            </a:prstGeom>
            <a:ln w="19050" cap="rnd">
              <a:solidFill>
                <a:schemeClr val="tx1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직선 화살표 연결선 143"/>
            <p:cNvCxnSpPr/>
            <p:nvPr/>
          </p:nvCxnSpPr>
          <p:spPr>
            <a:xfrm>
              <a:off x="9140377" y="3127620"/>
              <a:ext cx="1" cy="166294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화살표 연결선 146"/>
            <p:cNvCxnSpPr/>
            <p:nvPr/>
          </p:nvCxnSpPr>
          <p:spPr>
            <a:xfrm>
              <a:off x="9140377" y="3863613"/>
              <a:ext cx="1" cy="166294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화살표 연결선 148"/>
            <p:cNvCxnSpPr/>
            <p:nvPr/>
          </p:nvCxnSpPr>
          <p:spPr>
            <a:xfrm>
              <a:off x="9140377" y="4705690"/>
              <a:ext cx="1" cy="166294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화살표 연결선 149"/>
            <p:cNvCxnSpPr/>
            <p:nvPr/>
          </p:nvCxnSpPr>
          <p:spPr>
            <a:xfrm>
              <a:off x="9140377" y="5347013"/>
              <a:ext cx="1" cy="166294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직선 연결선 152"/>
            <p:cNvCxnSpPr/>
            <p:nvPr/>
          </p:nvCxnSpPr>
          <p:spPr>
            <a:xfrm>
              <a:off x="10857186" y="4360570"/>
              <a:ext cx="17246" cy="1160152"/>
            </a:xfrm>
            <a:prstGeom prst="line">
              <a:avLst/>
            </a:prstGeom>
            <a:ln w="19050" cap="rnd">
              <a:solidFill>
                <a:schemeClr val="tx1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화살표 연결선 158"/>
            <p:cNvCxnSpPr/>
            <p:nvPr/>
          </p:nvCxnSpPr>
          <p:spPr>
            <a:xfrm flipH="1">
              <a:off x="7608089" y="2363599"/>
              <a:ext cx="153948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TextBox 161"/>
            <p:cNvSpPr txBox="1"/>
            <p:nvPr/>
          </p:nvSpPr>
          <p:spPr>
            <a:xfrm>
              <a:off x="8693652" y="4665988"/>
              <a:ext cx="41389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 smtClean="0">
                  <a:latin typeface="+mj-ea"/>
                  <a:ea typeface="+mj-ea"/>
                </a:rPr>
                <a:t>Yes</a:t>
              </a:r>
              <a:endParaRPr lang="ko-KR" altLang="en-US" sz="900" dirty="0">
                <a:latin typeface="+mj-ea"/>
                <a:ea typeface="+mj-ea"/>
              </a:endParaRPr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0091387" y="4119639"/>
              <a:ext cx="3465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 smtClean="0">
                  <a:latin typeface="+mj-ea"/>
                  <a:ea typeface="+mj-ea"/>
                </a:rPr>
                <a:t>No</a:t>
              </a:r>
              <a:endParaRPr lang="ko-KR" altLang="en-US" sz="900" dirty="0">
                <a:latin typeface="+mj-ea"/>
                <a:ea typeface="+mj-ea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7808800" y="5805971"/>
              <a:ext cx="41389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 smtClean="0">
                  <a:latin typeface="+mj-ea"/>
                  <a:ea typeface="+mj-ea"/>
                </a:rPr>
                <a:t>Yes</a:t>
              </a:r>
              <a:endParaRPr lang="ko-KR" altLang="en-US" sz="900" dirty="0">
                <a:latin typeface="+mj-ea"/>
                <a:ea typeface="+mj-ea"/>
              </a:endParaRPr>
            </a:p>
          </p:txBody>
        </p:sp>
        <p:cxnSp>
          <p:nvCxnSpPr>
            <p:cNvPr id="167" name="직선 화살표 연결선 166"/>
            <p:cNvCxnSpPr/>
            <p:nvPr/>
          </p:nvCxnSpPr>
          <p:spPr>
            <a:xfrm flipH="1" flipV="1">
              <a:off x="5241901" y="1398754"/>
              <a:ext cx="14924" cy="4632943"/>
            </a:xfrm>
            <a:prstGeom prst="straightConnector1">
              <a:avLst/>
            </a:prstGeom>
            <a:solidFill>
              <a:srgbClr val="3F95E0"/>
            </a:solidFill>
            <a:ln>
              <a:solidFill>
                <a:srgbClr val="1B4E73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화살표 연결선 170"/>
            <p:cNvCxnSpPr>
              <a:stCxn id="121" idx="1"/>
            </p:cNvCxnSpPr>
            <p:nvPr/>
          </p:nvCxnSpPr>
          <p:spPr>
            <a:xfrm flipH="1" flipV="1">
              <a:off x="5243466" y="6031697"/>
              <a:ext cx="302203" cy="608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TextBox 176"/>
            <p:cNvSpPr txBox="1"/>
            <p:nvPr/>
          </p:nvSpPr>
          <p:spPr>
            <a:xfrm>
              <a:off x="5286826" y="5791396"/>
              <a:ext cx="3465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 smtClean="0">
                  <a:latin typeface="+mj-ea"/>
                  <a:ea typeface="+mj-ea"/>
                </a:rPr>
                <a:t>No</a:t>
              </a:r>
              <a:endParaRPr lang="ko-KR" altLang="en-US" sz="900" dirty="0">
                <a:latin typeface="+mj-ea"/>
                <a:ea typeface="+mj-ea"/>
              </a:endParaRPr>
            </a:p>
          </p:txBody>
        </p:sp>
      </p:grpSp>
      <p:pic>
        <p:nvPicPr>
          <p:cNvPr id="184" name="그림 18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t="4334" b="14783"/>
          <a:stretch/>
        </p:blipFill>
        <p:spPr>
          <a:xfrm>
            <a:off x="844178" y="3128737"/>
            <a:ext cx="3420336" cy="1954706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11271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108805-AB55-E09B-8260-441F0FE49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, 디지털 합성이(가) 표시된 사진&#10;&#10;자동 생성된 설명">
            <a:extLst>
              <a:ext uri="{FF2B5EF4-FFF2-40B4-BE49-F238E27FC236}">
                <a16:creationId xmlns:a16="http://schemas.microsoft.com/office/drawing/2014/main" id="{EA2EDB66-C121-EB48-4CC4-EEB87CE15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7143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C038628-71C8-C0F4-6525-8D01A18BB603}"/>
              </a:ext>
            </a:extLst>
          </p:cNvPr>
          <p:cNvSpPr/>
          <p:nvPr/>
        </p:nvSpPr>
        <p:spPr>
          <a:xfrm>
            <a:off x="1885951" y="1744760"/>
            <a:ext cx="8420100" cy="971792"/>
          </a:xfrm>
          <a:prstGeom prst="roundRect">
            <a:avLst>
              <a:gd name="adj" fmla="val 50000"/>
            </a:avLst>
          </a:prstGeom>
          <a:solidFill>
            <a:srgbClr val="FFBC1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82C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  <a:latin typeface="비트로 코어 TTF" pitchFamily="2" charset="-127"/>
                <a:ea typeface="비트로 코어 TTF" pitchFamily="2" charset="-127"/>
              </a:rPr>
              <a:t>2024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82C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  <a:latin typeface="비트로 코어 TTF" pitchFamily="2" charset="-127"/>
                <a:ea typeface="비트로 코어 TTF" pitchFamily="2" charset="-127"/>
              </a:rPr>
              <a:t>국방 </a:t>
            </a:r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82C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  <a:latin typeface="비트로 코어 TTF" pitchFamily="2" charset="-127"/>
                <a:ea typeface="비트로 코어 TTF" pitchFamily="2" charset="-127"/>
              </a:rPr>
              <a:t>AI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82C"/>
                </a:solidFill>
                <a:effectLst>
                  <a:glow rad="63500">
                    <a:schemeClr val="accent2">
                      <a:alpha val="7000"/>
                    </a:schemeClr>
                  </a:glow>
                </a:effectLst>
                <a:latin typeface="비트로 코어 TTF" pitchFamily="2" charset="-127"/>
                <a:ea typeface="비트로 코어 TTF" pitchFamily="2" charset="-127"/>
              </a:rPr>
              <a:t>경진대회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4DA7D6-B7EA-63DB-9195-D08FF3A96510}"/>
              </a:ext>
            </a:extLst>
          </p:cNvPr>
          <p:cNvSpPr txBox="1"/>
          <p:nvPr/>
        </p:nvSpPr>
        <p:spPr>
          <a:xfrm>
            <a:off x="3048000" y="76585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SUIT ExtraBold" pitchFamily="2" charset="-127"/>
                <a:ea typeface="SUIT ExtraBold" pitchFamily="2" charset="-127"/>
              </a:rPr>
              <a:t>오늘의 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FFFF"/>
                </a:solidFill>
                <a:latin typeface="SUIT ExtraBold" pitchFamily="2" charset="-127"/>
                <a:ea typeface="SUIT ExtraBold" pitchFamily="2" charset="-127"/>
              </a:rPr>
              <a:t>도전</a:t>
            </a: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FFFF"/>
                </a:solidFill>
                <a:latin typeface="SUIT ExtraBold" pitchFamily="2" charset="-127"/>
                <a:ea typeface="SUIT ExtraBold" pitchFamily="2" charset="-127"/>
              </a:rPr>
              <a:t>,</a:t>
            </a: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SUIT ExtraBold" pitchFamily="2" charset="-127"/>
                <a:ea typeface="SUIT ExtraBold" pitchFamily="2" charset="-127"/>
              </a:rPr>
              <a:t> 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SUIT ExtraBold" pitchFamily="2" charset="-127"/>
                <a:ea typeface="SUIT ExtraBold" pitchFamily="2" charset="-127"/>
              </a:rPr>
              <a:t>내일의 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FFFF"/>
                </a:solidFill>
                <a:latin typeface="SUIT ExtraBold" pitchFamily="2" charset="-127"/>
                <a:ea typeface="SUIT ExtraBold" pitchFamily="2" charset="-127"/>
              </a:rPr>
              <a:t>국방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45A7360-4D7A-532B-F9E8-4EC4CCC34638}"/>
              </a:ext>
            </a:extLst>
          </p:cNvPr>
          <p:cNvSpPr/>
          <p:nvPr/>
        </p:nvSpPr>
        <p:spPr>
          <a:xfrm>
            <a:off x="371475" y="3649875"/>
            <a:ext cx="11449050" cy="2846176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비트로 코어 TTF" pitchFamily="2" charset="-127"/>
                <a:ea typeface="비트로 코어 TTF" pitchFamily="2" charset="-127"/>
              </a:rPr>
              <a:t>- </a:t>
            </a:r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비트로 코어 TTF" pitchFamily="2" charset="-127"/>
                <a:ea typeface="비트로 코어 TTF" pitchFamily="2" charset="-127"/>
              </a:rPr>
              <a:t>좋은 </a:t>
            </a:r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비트로 코어 TTF" pitchFamily="2" charset="-127"/>
                <a:ea typeface="비트로 코어 TTF" pitchFamily="2" charset="-127"/>
              </a:rPr>
              <a:t>기회 마련해주셔서 감사합니다</a:t>
            </a:r>
            <a:r>
              <a:rPr lang="en-US" altLang="ko-KR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비트로 코어 TTF" pitchFamily="2" charset="-127"/>
                <a:ea typeface="비트로 코어 TTF" pitchFamily="2" charset="-127"/>
              </a:rPr>
              <a:t>! AI </a:t>
            </a:r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비트로 코어 TTF" pitchFamily="2" charset="-127"/>
                <a:ea typeface="비트로 코어 TTF" pitchFamily="2" charset="-127"/>
              </a:rPr>
              <a:t>경진대회 파이팅 </a:t>
            </a:r>
            <a:r>
              <a:rPr lang="en-US" altLang="ko-KR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비트로 코어 TTF" pitchFamily="2" charset="-127"/>
                <a:ea typeface="비트로 코어 TTF" pitchFamily="2" charset="-127"/>
              </a:rPr>
              <a:t>:)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비트로 코어 TTF" pitchFamily="2" charset="-127"/>
              <a:ea typeface="비트로 코어 TTF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443A784-B511-0AAD-C1A9-B875DF1FFA1F}"/>
              </a:ext>
            </a:extLst>
          </p:cNvPr>
          <p:cNvSpPr/>
          <p:nvPr/>
        </p:nvSpPr>
        <p:spPr>
          <a:xfrm>
            <a:off x="4409954" y="3314707"/>
            <a:ext cx="3372092" cy="65298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비트로 코어 TTF" pitchFamily="2" charset="-127"/>
                <a:ea typeface="비트로 코어 TTF" pitchFamily="2" charset="-127"/>
              </a:rPr>
              <a:t>소감 한마디</a:t>
            </a:r>
          </a:p>
        </p:txBody>
      </p:sp>
    </p:spTree>
    <p:extLst>
      <p:ext uri="{BB962C8B-B14F-4D97-AF65-F5344CB8AC3E}">
        <p14:creationId xmlns:p14="http://schemas.microsoft.com/office/powerpoint/2010/main" val="5875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864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41B3C2"/>
      </a:accent1>
      <a:accent2>
        <a:srgbClr val="0F2A3E"/>
      </a:accent2>
      <a:accent3>
        <a:srgbClr val="E7F3F4"/>
      </a:accent3>
      <a:accent4>
        <a:srgbClr val="E8E2D5"/>
      </a:accent4>
      <a:accent5>
        <a:srgbClr val="808285"/>
      </a:accent5>
      <a:accent6>
        <a:srgbClr val="FFBC16"/>
      </a:accent6>
      <a:hlink>
        <a:srgbClr val="467886"/>
      </a:hlink>
      <a:folHlink>
        <a:srgbClr val="96607D"/>
      </a:folHlink>
    </a:clrScheme>
    <a:fontScheme name="사용자 지정 625">
      <a:majorFont>
        <a:latin typeface="맑은 고딕"/>
        <a:ea typeface="비트로 코어 TTF"/>
        <a:cs typeface=""/>
      </a:majorFont>
      <a:minorFont>
        <a:latin typeface="맑은 고딕"/>
        <a:ea typeface="SUI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 cap="rnd">
          <a:solidFill>
            <a:schemeClr val="tx1"/>
          </a:solidFill>
          <a:tailEnd type="non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2714</TotalTime>
  <Words>291</Words>
  <Application>Microsoft Office PowerPoint</Application>
  <PresentationFormat>와이드스크린</PresentationFormat>
  <Paragraphs>86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비트로 코어 TTF</vt:lpstr>
      <vt:lpstr>SUIT ExtraBold</vt:lpstr>
      <vt:lpstr>Arial</vt:lpstr>
      <vt:lpstr>SUIT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by MJ.KIM</dc:creator>
  <cp:lastModifiedBy>admin</cp:lastModifiedBy>
  <cp:revision>440</cp:revision>
  <cp:lastPrinted>2024-11-25T07:21:28Z</cp:lastPrinted>
  <dcterms:created xsi:type="dcterms:W3CDTF">2024-10-01T23:24:40Z</dcterms:created>
  <dcterms:modified xsi:type="dcterms:W3CDTF">2024-11-28T22:20:00Z</dcterms:modified>
</cp:coreProperties>
</file>

<file path=docProps/thumbnail.jpeg>
</file>